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90" saveSubsetFonts="1" autoCompressPictures="0">
  <p:sldMasterIdLst>
    <p:sldMasterId id="2147483660" r:id="rId1"/>
  </p:sldMasterIdLst>
  <p:notesMasterIdLst>
    <p:notesMasterId r:id="rId22"/>
  </p:notesMasterIdLst>
  <p:sldIdLst>
    <p:sldId id="754" r:id="rId2"/>
    <p:sldId id="760" r:id="rId3"/>
    <p:sldId id="263" r:id="rId4"/>
    <p:sldId id="334" r:id="rId5"/>
    <p:sldId id="266" r:id="rId6"/>
    <p:sldId id="269" r:id="rId7"/>
    <p:sldId id="267" r:id="rId8"/>
    <p:sldId id="272" r:id="rId9"/>
    <p:sldId id="273" r:id="rId10"/>
    <p:sldId id="275" r:id="rId11"/>
    <p:sldId id="278" r:id="rId12"/>
    <p:sldId id="761" r:id="rId13"/>
    <p:sldId id="281" r:id="rId14"/>
    <p:sldId id="284" r:id="rId15"/>
    <p:sldId id="282" r:id="rId16"/>
    <p:sldId id="283" r:id="rId17"/>
    <p:sldId id="328" r:id="rId18"/>
    <p:sldId id="288" r:id="rId19"/>
    <p:sldId id="759" r:id="rId20"/>
    <p:sldId id="29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09"/>
    <p:restoredTop sz="83333"/>
  </p:normalViewPr>
  <p:slideViewPr>
    <p:cSldViewPr snapToGrid="0" snapToObjects="1">
      <p:cViewPr>
        <p:scale>
          <a:sx n="89" d="100"/>
          <a:sy n="89" d="100"/>
        </p:scale>
        <p:origin x="84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media/image1.png>
</file>

<file path=ppt/media/image13.png>
</file>

<file path=ppt/media/image14.png>
</file>

<file path=ppt/media/image2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97937-A4C3-0A45-ADCC-9A41D5722D07}" type="datetimeFigureOut">
              <a:rPr lang="en-US" smtClean="0"/>
              <a:t>8/27/21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A1AEA-2052-884C-9B1D-FE916F71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05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6010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next</a:t>
            </a:r>
            <a:r>
              <a:rPr lang="zh-TW" altLang="en-US"/>
              <a:t> </a:t>
            </a:r>
            <a:r>
              <a:rPr lang="en-US" altLang="zh-TW"/>
              <a:t>is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hybrid</a:t>
            </a:r>
            <a:r>
              <a:rPr lang="zh-TW" altLang="en-US"/>
              <a:t> </a:t>
            </a:r>
            <a:r>
              <a:rPr lang="en-US" altLang="zh-TW"/>
              <a:t>method</a:t>
            </a:r>
            <a:r>
              <a:rPr lang="zh-TW" altLang="en-US"/>
              <a:t> </a:t>
            </a:r>
            <a:r>
              <a:rPr lang="en-US" altLang="zh-TW"/>
              <a:t>which</a:t>
            </a:r>
            <a:r>
              <a:rPr lang="zh-TW" altLang="en-US"/>
              <a:t> </a:t>
            </a:r>
            <a:r>
              <a:rPr lang="en-US" altLang="zh-TW"/>
              <a:t>combines</a:t>
            </a:r>
            <a:r>
              <a:rPr lang="zh-TW" altLang="en-US"/>
              <a:t> </a:t>
            </a:r>
            <a:r>
              <a:rPr lang="en-US" altLang="zh-TW"/>
              <a:t>sparsification</a:t>
            </a:r>
            <a:r>
              <a:rPr lang="zh-TW" altLang="en-US"/>
              <a:t> </a:t>
            </a:r>
            <a:r>
              <a:rPr lang="en-US" altLang="zh-TW"/>
              <a:t>with</a:t>
            </a:r>
            <a:r>
              <a:rPr lang="zh-TW" altLang="en-US"/>
              <a:t> </a:t>
            </a:r>
            <a:r>
              <a:rPr lang="en-US" altLang="zh-TW"/>
              <a:t>quantization</a:t>
            </a:r>
          </a:p>
          <a:p>
            <a:r>
              <a:rPr lang="en-US" altLang="zh-TW"/>
              <a:t>an</a:t>
            </a:r>
            <a:r>
              <a:rPr lang="zh-TW" altLang="en-US"/>
              <a:t> </a:t>
            </a:r>
            <a:r>
              <a:rPr lang="en-US" altLang="zh-TW"/>
              <a:t>example</a:t>
            </a:r>
            <a:r>
              <a:rPr lang="zh-TW" altLang="en-US"/>
              <a:t> </a:t>
            </a:r>
            <a:r>
              <a:rPr lang="en-US" altLang="zh-TW"/>
              <a:t>is</a:t>
            </a:r>
            <a:r>
              <a:rPr lang="zh-TW" altLang="en-US"/>
              <a:t> </a:t>
            </a:r>
            <a:r>
              <a:rPr lang="en-US" altLang="zh-TW"/>
              <a:t>Qsparse</a:t>
            </a:r>
            <a:r>
              <a:rPr lang="zh-TW" altLang="en-US"/>
              <a:t> </a:t>
            </a:r>
            <a:r>
              <a:rPr lang="en-US" altLang="zh-TW"/>
              <a:t>SGD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236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finally,</a:t>
            </a:r>
            <a:r>
              <a:rPr lang="zh-TW" altLang="en-US"/>
              <a:t> </a:t>
            </a:r>
            <a:r>
              <a:rPr lang="en-US" altLang="zh-TW"/>
              <a:t>low-rank</a:t>
            </a:r>
            <a:r>
              <a:rPr lang="zh-TW" altLang="en-US"/>
              <a:t> </a:t>
            </a:r>
            <a:r>
              <a:rPr lang="en-US" altLang="zh-TW"/>
              <a:t>methods</a:t>
            </a:r>
            <a:r>
              <a:rPr lang="zh-TW" altLang="en-US"/>
              <a:t> </a:t>
            </a:r>
            <a:r>
              <a:rPr lang="en-US" altLang="zh-TW"/>
              <a:t>decompose</a:t>
            </a:r>
            <a:r>
              <a:rPr lang="zh-TW" altLang="en-US"/>
              <a:t> </a:t>
            </a:r>
            <a:r>
              <a:rPr lang="en-US" altLang="zh-TW"/>
              <a:t>gradient</a:t>
            </a:r>
            <a:r>
              <a:rPr lang="zh-TW" altLang="en-US"/>
              <a:t> </a:t>
            </a:r>
            <a:r>
              <a:rPr lang="en-US" altLang="zh-TW"/>
              <a:t>matrices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low</a:t>
            </a:r>
            <a:r>
              <a:rPr lang="zh-TW" altLang="en-US"/>
              <a:t> </a:t>
            </a:r>
            <a:r>
              <a:rPr lang="en-US" altLang="zh-TW"/>
              <a:t>rank</a:t>
            </a:r>
            <a:r>
              <a:rPr lang="zh-TW" altLang="en-US"/>
              <a:t> </a:t>
            </a:r>
            <a:r>
              <a:rPr lang="en-US" altLang="zh-TW"/>
              <a:t>vector</a:t>
            </a:r>
          </a:p>
          <a:p>
            <a:r>
              <a:rPr lang="en-US" altLang="zh-TW"/>
              <a:t>there</a:t>
            </a:r>
            <a:r>
              <a:rPr lang="zh-TW" altLang="en-US"/>
              <a:t> </a:t>
            </a:r>
            <a:r>
              <a:rPr lang="en-US" altLang="zh-TW"/>
              <a:t>are</a:t>
            </a:r>
            <a:r>
              <a:rPr lang="zh-TW" altLang="en-US"/>
              <a:t> </a:t>
            </a:r>
            <a:r>
              <a:rPr lang="en-US" altLang="zh-TW"/>
              <a:t>different</a:t>
            </a:r>
            <a:r>
              <a:rPr lang="zh-TW" altLang="en-US"/>
              <a:t> </a:t>
            </a:r>
            <a:endParaRPr lang="en-US" altLang="zh-TW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144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with</a:t>
            </a:r>
            <a:r>
              <a:rPr lang="zh-TW" altLang="en-US"/>
              <a:t> </a:t>
            </a:r>
            <a:r>
              <a:rPr lang="en-US" altLang="zh-TW"/>
              <a:t>so</a:t>
            </a:r>
            <a:r>
              <a:rPr lang="zh-TW" altLang="en-US"/>
              <a:t> </a:t>
            </a:r>
            <a:r>
              <a:rPr lang="en-US" altLang="zh-TW"/>
              <a:t>many</a:t>
            </a:r>
            <a:r>
              <a:rPr lang="zh-TW" altLang="en-US"/>
              <a:t> </a:t>
            </a:r>
            <a:r>
              <a:rPr lang="en-US" altLang="zh-TW"/>
              <a:t>gradient</a:t>
            </a:r>
            <a:r>
              <a:rPr lang="zh-TW" altLang="en-US"/>
              <a:t> </a:t>
            </a:r>
            <a:r>
              <a:rPr lang="en-US" altLang="zh-TW"/>
              <a:t>compression</a:t>
            </a:r>
            <a:r>
              <a:rPr lang="zh-TW" altLang="en-US"/>
              <a:t> </a:t>
            </a:r>
            <a:r>
              <a:rPr lang="en-US" altLang="zh-TW"/>
              <a:t>methods</a:t>
            </a:r>
            <a:r>
              <a:rPr lang="zh-TW" altLang="en-US"/>
              <a:t> </a:t>
            </a:r>
            <a:r>
              <a:rPr lang="en-US" altLang="zh-TW"/>
              <a:t>introduced,</a:t>
            </a:r>
            <a:r>
              <a:rPr lang="zh-TW" altLang="en-US"/>
              <a:t> </a:t>
            </a:r>
            <a:r>
              <a:rPr lang="en-US" altLang="zh-TW"/>
              <a:t>now</a:t>
            </a:r>
            <a:r>
              <a:rPr lang="zh-TW" altLang="en-US"/>
              <a:t> </a:t>
            </a:r>
            <a:r>
              <a:rPr lang="en-US" altLang="zh-TW"/>
              <a:t>I’m</a:t>
            </a:r>
            <a:r>
              <a:rPr lang="zh-TW" altLang="en-US"/>
              <a:t> </a:t>
            </a:r>
            <a:r>
              <a:rPr lang="en-US" altLang="zh-TW"/>
              <a:t>going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describe</a:t>
            </a:r>
            <a:r>
              <a:rPr lang="zh-TW" altLang="en-US"/>
              <a:t> </a:t>
            </a:r>
            <a:r>
              <a:rPr lang="en-US" altLang="zh-TW"/>
              <a:t>our</a:t>
            </a:r>
            <a:r>
              <a:rPr lang="zh-TW" altLang="en-US"/>
              <a:t> </a:t>
            </a:r>
            <a:r>
              <a:rPr lang="en-US" altLang="zh-TW"/>
              <a:t>work</a:t>
            </a:r>
            <a:r>
              <a:rPr lang="zh-TW" altLang="en-US"/>
              <a:t> </a:t>
            </a:r>
            <a:r>
              <a:rPr lang="en-US" altLang="zh-TW"/>
              <a:t>grace…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1000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main problem is that there are so many different methods and no standardized evaluation methods</a:t>
            </a:r>
          </a:p>
          <a:p>
            <a:r>
              <a:rPr lang="en-US"/>
              <a:t>it is also unclear how different factors may affect the relative performance of a compression method</a:t>
            </a:r>
          </a:p>
          <a:p>
            <a:r>
              <a:rPr lang="en-US" altLang="zh-TW"/>
              <a:t>for</a:t>
            </a:r>
            <a:r>
              <a:rPr lang="zh-TW" altLang="en-US"/>
              <a:t> </a:t>
            </a:r>
            <a:r>
              <a:rPr lang="en-US" altLang="zh-TW"/>
              <a:t>example</a:t>
            </a:r>
            <a:r>
              <a:rPr lang="zh-TW" altLang="en-US"/>
              <a:t> </a:t>
            </a:r>
            <a:r>
              <a:rPr lang="en-US" altLang="zh-TW"/>
              <a:t>in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figure</a:t>
            </a:r>
            <a:r>
              <a:rPr lang="zh-TW" altLang="en-US"/>
              <a:t> </a:t>
            </a:r>
            <a:r>
              <a:rPr lang="en-US" altLang="zh-TW"/>
              <a:t>below</a:t>
            </a:r>
            <a:r>
              <a:rPr lang="zh-TW" altLang="en-US"/>
              <a:t> </a:t>
            </a:r>
            <a:r>
              <a:rPr lang="en-US" altLang="zh-TW"/>
              <a:t>we</a:t>
            </a:r>
            <a:r>
              <a:rPr lang="zh-TW" altLang="en-US"/>
              <a:t> </a:t>
            </a:r>
            <a:r>
              <a:rPr lang="en-US" altLang="zh-TW"/>
              <a:t>compare</a:t>
            </a:r>
            <a:r>
              <a:rPr lang="zh-TW" altLang="en-US"/>
              <a:t> </a:t>
            </a:r>
            <a:r>
              <a:rPr lang="en-US" altLang="zh-TW"/>
              <a:t>3</a:t>
            </a:r>
            <a:r>
              <a:rPr lang="zh-TW" altLang="en-US"/>
              <a:t> </a:t>
            </a:r>
            <a:r>
              <a:rPr lang="en-US" altLang="zh-TW"/>
              <a:t>setups</a:t>
            </a:r>
            <a:r>
              <a:rPr lang="zh-TW" altLang="en-US"/>
              <a:t> </a:t>
            </a:r>
            <a:r>
              <a:rPr lang="en-US" altLang="zh-TW"/>
              <a:t>.</a:t>
            </a:r>
            <a:endParaRPr lang="en-US"/>
          </a:p>
          <a:p>
            <a:r>
              <a:rPr lang="en-US" altLang="zh-TW"/>
              <a:t>in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left</a:t>
            </a:r>
            <a:r>
              <a:rPr lang="zh-TW" altLang="en-US"/>
              <a:t> </a:t>
            </a:r>
            <a:r>
              <a:rPr lang="en-US" altLang="zh-TW"/>
              <a:t>figure</a:t>
            </a:r>
            <a:r>
              <a:rPr lang="zh-TW" altLang="en-US"/>
              <a:t> </a:t>
            </a:r>
            <a:r>
              <a:rPr lang="en-US" altLang="zh-TW"/>
              <a:t>we</a:t>
            </a:r>
            <a:r>
              <a:rPr lang="zh-TW" altLang="en-US"/>
              <a:t> </a:t>
            </a:r>
            <a:r>
              <a:rPr lang="en-US" altLang="zh-TW"/>
              <a:t>show</a:t>
            </a:r>
            <a:r>
              <a:rPr lang="zh-TW" altLang="en-US"/>
              <a:t> </a:t>
            </a:r>
            <a:r>
              <a:rPr lang="en-US" altLang="zh-TW"/>
              <a:t>accuracy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epochs,</a:t>
            </a:r>
            <a:r>
              <a:rPr lang="zh-TW" altLang="en-US"/>
              <a:t> </a:t>
            </a:r>
            <a:r>
              <a:rPr lang="en-US" altLang="zh-TW"/>
              <a:t>which</a:t>
            </a:r>
            <a:r>
              <a:rPr lang="zh-TW" altLang="en-US"/>
              <a:t> </a:t>
            </a:r>
            <a:r>
              <a:rPr lang="en-US" altLang="zh-TW"/>
              <a:t>one</a:t>
            </a:r>
            <a:r>
              <a:rPr lang="zh-TW" altLang="en-US"/>
              <a:t> </a:t>
            </a:r>
            <a:r>
              <a:rPr lang="en-US" altLang="zh-TW"/>
              <a:t>can</a:t>
            </a:r>
            <a:r>
              <a:rPr lang="zh-TW" altLang="en-US"/>
              <a:t> </a:t>
            </a:r>
            <a:r>
              <a:rPr lang="en-US" altLang="zh-TW"/>
              <a:t>observe</a:t>
            </a:r>
            <a:r>
              <a:rPr lang="zh-TW" altLang="en-US"/>
              <a:t> </a:t>
            </a:r>
            <a:r>
              <a:rPr lang="en-US" altLang="zh-TW"/>
              <a:t>that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8-bit</a:t>
            </a:r>
            <a:r>
              <a:rPr lang="zh-TW" altLang="en-US"/>
              <a:t> </a:t>
            </a:r>
            <a:r>
              <a:rPr lang="en-US" altLang="zh-TW"/>
              <a:t>and</a:t>
            </a:r>
            <a:r>
              <a:rPr lang="zh-TW" altLang="en-US"/>
              <a:t> </a:t>
            </a:r>
            <a:r>
              <a:rPr lang="en-US" altLang="zh-TW"/>
              <a:t>randomk</a:t>
            </a:r>
            <a:r>
              <a:rPr lang="zh-TW" altLang="en-US"/>
              <a:t> </a:t>
            </a:r>
            <a:r>
              <a:rPr lang="en-US" altLang="zh-TW"/>
              <a:t>methods</a:t>
            </a:r>
            <a:r>
              <a:rPr lang="zh-TW" altLang="en-US"/>
              <a:t> </a:t>
            </a:r>
            <a:r>
              <a:rPr lang="en-US" altLang="zh-TW"/>
              <a:t>performs</a:t>
            </a:r>
            <a:r>
              <a:rPr lang="zh-TW" altLang="en-US"/>
              <a:t> </a:t>
            </a:r>
            <a:r>
              <a:rPr lang="en-US" altLang="zh-TW"/>
              <a:t>equally</a:t>
            </a:r>
            <a:r>
              <a:rPr lang="zh-TW" altLang="en-US"/>
              <a:t> </a:t>
            </a:r>
            <a:r>
              <a:rPr lang="en-US" altLang="zh-TW"/>
              <a:t>well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baseline</a:t>
            </a:r>
          </a:p>
          <a:p>
            <a:r>
              <a:rPr lang="en-US" altLang="zh-TW"/>
              <a:t>but</a:t>
            </a:r>
            <a:r>
              <a:rPr lang="zh-TW" altLang="en-US"/>
              <a:t> </a:t>
            </a:r>
            <a:r>
              <a:rPr lang="en-US" altLang="zh-TW"/>
              <a:t>if</a:t>
            </a:r>
            <a:r>
              <a:rPr lang="zh-TW" altLang="en-US"/>
              <a:t> </a:t>
            </a:r>
            <a:r>
              <a:rPr lang="en-US" altLang="zh-TW"/>
              <a:t>you</a:t>
            </a:r>
            <a:r>
              <a:rPr lang="zh-TW" altLang="en-US"/>
              <a:t> </a:t>
            </a:r>
            <a:r>
              <a:rPr lang="en-US" altLang="zh-TW"/>
              <a:t>plot</a:t>
            </a:r>
            <a:r>
              <a:rPr lang="zh-TW" altLang="en-US"/>
              <a:t> </a:t>
            </a:r>
            <a:r>
              <a:rPr lang="en-US" altLang="zh-TW"/>
              <a:t>accuracy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wall</a:t>
            </a:r>
            <a:r>
              <a:rPr lang="zh-TW" altLang="en-US"/>
              <a:t> </a:t>
            </a:r>
            <a:r>
              <a:rPr lang="en-US" altLang="zh-TW"/>
              <a:t>time</a:t>
            </a:r>
            <a:r>
              <a:rPr lang="zh-TW" altLang="en-US"/>
              <a:t> </a:t>
            </a:r>
            <a:r>
              <a:rPr lang="en-US" altLang="zh-TW"/>
              <a:t>as</a:t>
            </a:r>
            <a:r>
              <a:rPr lang="zh-TW" altLang="en-US"/>
              <a:t> </a:t>
            </a:r>
            <a:r>
              <a:rPr lang="en-US" altLang="zh-TW"/>
              <a:t>in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right</a:t>
            </a:r>
            <a:r>
              <a:rPr lang="zh-TW" altLang="en-US"/>
              <a:t> </a:t>
            </a:r>
            <a:r>
              <a:rPr lang="en-US" altLang="zh-TW"/>
              <a:t>figure,</a:t>
            </a:r>
            <a:r>
              <a:rPr lang="zh-TW" altLang="en-US"/>
              <a:t> </a:t>
            </a:r>
            <a:r>
              <a:rPr lang="en-US" altLang="zh-TW"/>
              <a:t>surprisingly</a:t>
            </a:r>
            <a:r>
              <a:rPr lang="zh-TW" altLang="en-US"/>
              <a:t> </a:t>
            </a:r>
            <a:r>
              <a:rPr lang="en-US" altLang="zh-TW"/>
              <a:t>one</a:t>
            </a:r>
            <a:r>
              <a:rPr lang="zh-TW" altLang="en-US"/>
              <a:t> </a:t>
            </a:r>
            <a:r>
              <a:rPr lang="en-US" altLang="zh-TW"/>
              <a:t>can</a:t>
            </a:r>
            <a:r>
              <a:rPr lang="zh-TW" altLang="en-US"/>
              <a:t> </a:t>
            </a:r>
            <a:r>
              <a:rPr lang="en-US" altLang="zh-TW"/>
              <a:t>see</a:t>
            </a:r>
            <a:r>
              <a:rPr lang="zh-TW" altLang="en-US"/>
              <a:t> </a:t>
            </a:r>
            <a:r>
              <a:rPr lang="en-US" altLang="zh-TW"/>
              <a:t>that</a:t>
            </a:r>
            <a:r>
              <a:rPr lang="zh-TW" altLang="en-US"/>
              <a:t> </a:t>
            </a:r>
            <a:r>
              <a:rPr lang="en-US" altLang="zh-TW"/>
              <a:t>8-bit</a:t>
            </a:r>
            <a:r>
              <a:rPr lang="zh-TW" altLang="en-US"/>
              <a:t> </a:t>
            </a:r>
            <a:r>
              <a:rPr lang="en-US" altLang="zh-TW"/>
              <a:t>method</a:t>
            </a:r>
            <a:r>
              <a:rPr lang="zh-TW" altLang="en-US"/>
              <a:t> </a:t>
            </a:r>
            <a:r>
              <a:rPr lang="en-US" altLang="zh-TW"/>
              <a:t>actually</a:t>
            </a:r>
            <a:r>
              <a:rPr lang="zh-TW" altLang="en-US"/>
              <a:t> </a:t>
            </a:r>
            <a:r>
              <a:rPr lang="en-US" altLang="zh-TW"/>
              <a:t>slowers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job.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188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address</a:t>
            </a:r>
            <a:r>
              <a:rPr lang="zh-TW" altLang="en-US"/>
              <a:t> </a:t>
            </a:r>
            <a:r>
              <a:rPr lang="en-US" altLang="zh-TW"/>
              <a:t>these</a:t>
            </a:r>
            <a:r>
              <a:rPr lang="zh-TW" altLang="en-US"/>
              <a:t> </a:t>
            </a:r>
            <a:r>
              <a:rPr lang="en-US" altLang="zh-TW"/>
              <a:t>problems,</a:t>
            </a:r>
            <a:r>
              <a:rPr lang="zh-TW" altLang="en-US"/>
              <a:t> </a:t>
            </a:r>
            <a:r>
              <a:rPr lang="en-US" altLang="zh-TW"/>
              <a:t>we</a:t>
            </a:r>
            <a:r>
              <a:rPr lang="zh-TW" altLang="en-US"/>
              <a:t> </a:t>
            </a:r>
            <a:r>
              <a:rPr lang="en-US" altLang="zh-TW"/>
              <a:t>aim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develop</a:t>
            </a:r>
            <a:r>
              <a:rPr lang="zh-TW" altLang="en-US"/>
              <a:t> </a:t>
            </a:r>
            <a:r>
              <a:rPr lang="en-US" altLang="zh-TW"/>
              <a:t>a</a:t>
            </a:r>
            <a:r>
              <a:rPr lang="zh-TW" altLang="en-US"/>
              <a:t> </a:t>
            </a:r>
            <a:r>
              <a:rPr lang="en-US" altLang="zh-TW"/>
              <a:t>framework</a:t>
            </a:r>
            <a:r>
              <a:rPr lang="zh-TW" altLang="en-US"/>
              <a:t> </a:t>
            </a:r>
            <a:r>
              <a:rPr lang="en-US" altLang="zh-TW"/>
              <a:t>called</a:t>
            </a:r>
            <a:r>
              <a:rPr lang="zh-TW" altLang="en-US"/>
              <a:t> </a:t>
            </a:r>
            <a:r>
              <a:rPr lang="en-US" altLang="zh-TW"/>
              <a:t>grace</a:t>
            </a:r>
            <a:r>
              <a:rPr lang="zh-TW" altLang="en-US"/>
              <a:t> </a:t>
            </a:r>
            <a:r>
              <a:rPr lang="en-US" altLang="zh-TW"/>
              <a:t>that</a:t>
            </a:r>
            <a:r>
              <a:rPr lang="zh-TW" altLang="en-US"/>
              <a:t> </a:t>
            </a:r>
            <a:r>
              <a:rPr lang="en-US" altLang="zh-TW"/>
              <a:t>exposes</a:t>
            </a:r>
            <a:r>
              <a:rPr lang="zh-TW" altLang="en-US"/>
              <a:t> </a:t>
            </a:r>
            <a:r>
              <a:rPr lang="en-US" altLang="zh-TW"/>
              <a:t>unified</a:t>
            </a:r>
            <a:r>
              <a:rPr lang="zh-TW" altLang="en-US"/>
              <a:t> </a:t>
            </a:r>
            <a:r>
              <a:rPr lang="en-US" altLang="zh-TW"/>
              <a:t>high-level</a:t>
            </a:r>
            <a:r>
              <a:rPr lang="zh-TW" altLang="en-US"/>
              <a:t> </a:t>
            </a:r>
            <a:r>
              <a:rPr lang="en-US" altLang="zh-TW"/>
              <a:t>APIs</a:t>
            </a:r>
            <a:r>
              <a:rPr lang="zh-TW" altLang="en-US"/>
              <a:t> </a:t>
            </a:r>
            <a:r>
              <a:rPr lang="en-US" altLang="zh-TW"/>
              <a:t>that</a:t>
            </a:r>
            <a:r>
              <a:rPr lang="zh-TW" altLang="en-US"/>
              <a:t> </a:t>
            </a:r>
            <a:r>
              <a:rPr lang="en-US" altLang="zh-TW"/>
              <a:t>people</a:t>
            </a:r>
            <a:r>
              <a:rPr lang="zh-TW" altLang="en-US"/>
              <a:t> </a:t>
            </a:r>
            <a:r>
              <a:rPr lang="en-US" altLang="zh-TW"/>
              <a:t>can</a:t>
            </a:r>
            <a:r>
              <a:rPr lang="zh-TW" altLang="en-US"/>
              <a:t> </a:t>
            </a:r>
            <a:r>
              <a:rPr lang="en-US" altLang="zh-TW"/>
              <a:t>use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develop</a:t>
            </a:r>
            <a:r>
              <a:rPr lang="zh-TW" altLang="en-US"/>
              <a:t> </a:t>
            </a:r>
            <a:r>
              <a:rPr lang="en-US" altLang="zh-TW"/>
              <a:t>their</a:t>
            </a:r>
            <a:r>
              <a:rPr lang="zh-TW" altLang="en-US"/>
              <a:t> </a:t>
            </a:r>
            <a:r>
              <a:rPr lang="en-US" altLang="zh-TW"/>
              <a:t>compression</a:t>
            </a:r>
            <a:r>
              <a:rPr lang="zh-TW" altLang="en-US"/>
              <a:t> </a:t>
            </a:r>
            <a:r>
              <a:rPr lang="en-US" altLang="zh-TW"/>
              <a:t>methods.</a:t>
            </a:r>
          </a:p>
          <a:p>
            <a:r>
              <a:rPr lang="en-US" altLang="zh-TW"/>
              <a:t>we</a:t>
            </a:r>
            <a:r>
              <a:rPr lang="zh-TW" altLang="en-US"/>
              <a:t> </a:t>
            </a:r>
            <a:r>
              <a:rPr lang="en-US" altLang="zh-TW"/>
              <a:t>integrate grace to</a:t>
            </a:r>
            <a:r>
              <a:rPr lang="zh-TW" altLang="en-US"/>
              <a:t> </a:t>
            </a:r>
            <a:r>
              <a:rPr lang="en-US" altLang="zh-TW"/>
              <a:t>popular</a:t>
            </a:r>
            <a:r>
              <a:rPr lang="zh-TW" altLang="en-US"/>
              <a:t> </a:t>
            </a:r>
            <a:r>
              <a:rPr lang="en-US" altLang="zh-TW"/>
              <a:t>ML frameworks like tensorflow and pytorch. and we devise a set of dnn training benchmarks</a:t>
            </a:r>
          </a:p>
          <a:p>
            <a:r>
              <a:rPr lang="en-US"/>
              <a:t>so that if you use grace to develop compression methods, you already have access to a set of benchmarks and your results are comparable to other methods.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8138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now let’s walk through what workers and servers do during training</a:t>
            </a:r>
          </a:p>
          <a:p>
            <a:r>
              <a:rPr lang="en-US"/>
              <a:t>in the pseudo code you can see a loop of k, which is the training iteration</a:t>
            </a:r>
          </a:p>
          <a:p>
            <a:r>
              <a:rPr lang="en-US"/>
              <a:t>if you consider a single worker setup, what a worker does is the same as highlighted in red rectangles</a:t>
            </a:r>
          </a:p>
          <a:p>
            <a:r>
              <a:rPr lang="en-US"/>
              <a:t>so for each iteration a worker calculate stochastic gradients and apply updates to the model</a:t>
            </a:r>
          </a:p>
          <a:p>
            <a:r>
              <a:rPr lang="en-US"/>
              <a:t>now if we have multiple workers, they need to communicate with one another, and depending on the communication pattern details slighly differ</a:t>
            </a:r>
          </a:p>
          <a:p>
            <a:r>
              <a:rPr lang="en-US"/>
              <a:t>but the core idea is highlighted in the red rectangles here, namely, compress from the worker side, collect all updates, decompress those updates and finally aggregate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014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now comes to the most important part, the compressor implementation,</a:t>
            </a:r>
          </a:p>
          <a:p>
            <a:r>
              <a:rPr lang="en-US"/>
              <a:t>we use topk in PyTorch as an example, and you can see the actual API here includes compress and decompress</a:t>
            </a:r>
          </a:p>
          <a:p>
            <a:r>
              <a:rPr lang="en-US"/>
              <a:t>in compress you are given a gradient tensor and you return the compressed form and any context data you need for decompression</a:t>
            </a:r>
          </a:p>
          <a:p>
            <a:r>
              <a:rPr lang="en-US"/>
              <a:t>the data then goes for communication module and when they are back, GRACE invoke your decompress method and finally aggregate the results</a:t>
            </a:r>
          </a:p>
          <a:p>
            <a:r>
              <a:rPr lang="en-US"/>
              <a:t>so in decompress you have the compressed form and context and you return the decompressed gradient updates.</a:t>
            </a:r>
          </a:p>
          <a:p>
            <a:endParaRPr lang="en-US"/>
          </a:p>
          <a:p>
            <a:r>
              <a:rPr lang="en-US"/>
              <a:t>As previouly mentioned we support error feedback, different communication strategy and frameworks.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7630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here I present our implementation of 16 compression methods and the comparison of them</a:t>
            </a:r>
          </a:p>
          <a:p>
            <a:r>
              <a:rPr lang="en-US"/>
              <a:t>we train NCF model on the movie lens dataset which is a recommendation task</a:t>
            </a:r>
          </a:p>
          <a:p>
            <a:r>
              <a:rPr lang="en-US"/>
              <a:t>we run  in a 8-worker environment with 10GbE network and each node has 1 V100 GPU</a:t>
            </a:r>
          </a:p>
          <a:p>
            <a:r>
              <a:rPr lang="en-US"/>
              <a:t>the plot shows the evaluation metric hit rate on y axis and for x axis its relative throughput on the left and data volumn on the right</a:t>
            </a:r>
          </a:p>
          <a:p>
            <a:r>
              <a:rPr lang="en-US"/>
              <a:t>both metrics are relative to the no compression baseline</a:t>
            </a:r>
          </a:p>
          <a:p>
            <a:r>
              <a:rPr lang="en-US"/>
              <a:t> so the vertical 1 denotes the baseline quality</a:t>
            </a:r>
          </a:p>
          <a:p>
            <a:r>
              <a:rPr lang="en-US"/>
              <a:t>the takeaway is that compression is not always a win because while you save the amount of data transferred, you introduce computation overheads</a:t>
            </a:r>
          </a:p>
          <a:p>
            <a:r>
              <a:rPr lang="en-US"/>
              <a:t>the other thing is volume and quality does not always correlate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27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79A81-33FE-0045-8FCF-17AAC1B75E8C}" type="slidenum"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99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From previous discussions we know that network is a bottleneck in distributed DNN training</a:t>
            </a:r>
          </a:p>
          <a:p>
            <a:r>
              <a:rPr lang="en-US"/>
              <a:t>one way to alleviate it is to apply compressed communication, send fewer data</a:t>
            </a:r>
          </a:p>
          <a:p>
            <a:r>
              <a:rPr lang="en-US"/>
              <a:t>we know that workers obtain averaged gradients by communicating with others</a:t>
            </a:r>
          </a:p>
          <a:p>
            <a:r>
              <a:rPr lang="en-US"/>
              <a:t>we can apply compression on the gradient, send and receive compressed form of gradients and recover </a:t>
            </a:r>
          </a:p>
          <a:p>
            <a:r>
              <a:rPr lang="en-US"/>
              <a:t>formally, the Q in the SGD equation denotes compression function, where superscript I is the index of workers and subscript t mean iteration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79A81-33FE-0045-8FCF-17AAC1B75E8C}" type="slidenum"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40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while compression does save the traffic, it typically hurts model quality</a:t>
            </a:r>
          </a:p>
          <a:p>
            <a:r>
              <a:rPr lang="en-US"/>
              <a:t>recent research theoretically analyzes and suggests that we apply error compensation to biased compression, where biased compression means the expectation of compressed gradient does not equal to the original gradient</a:t>
            </a:r>
          </a:p>
          <a:p>
            <a:r>
              <a:rPr lang="en-US"/>
              <a:t>error compensation records the difference between original and the compressed gradients, and compensates that in the next iteration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79A81-33FE-0045-8FCF-17AAC1B75E8C}" type="slidenum"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041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can categorize compression methods into the following four types:</a:t>
            </a:r>
          </a:p>
          <a:p>
            <a:r>
              <a:rPr lang="en-US"/>
              <a:t>1 2 3 4</a:t>
            </a:r>
          </a:p>
          <a:p>
            <a:r>
              <a:rPr lang="en-US"/>
              <a:t>next, I will briefly go through some well known methods in each category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72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first for quantization, there are methods that quantize values to 1 bit</a:t>
            </a:r>
          </a:p>
          <a:p>
            <a:r>
              <a:rPr lang="en-US"/>
              <a:t>1-bit SGD use 1 for all positive values and 0 otherwise</a:t>
            </a:r>
          </a:p>
          <a:p>
            <a:r>
              <a:rPr lang="en-US"/>
              <a:t>while sign SGD use the sign bit along with the mean of values</a:t>
            </a:r>
          </a:p>
          <a:p>
            <a:r>
              <a:rPr lang="en-US"/>
              <a:t>built on top of sign SGD, there are also signum with momentum and EFsignSGD with error compensation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6919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TernGrad uses a ternary representation</a:t>
            </a:r>
            <a:r>
              <a:rPr lang="zh-TW" altLang="en-US"/>
              <a:t> </a:t>
            </a:r>
            <a:r>
              <a:rPr lang="en-US" altLang="zh-TW"/>
              <a:t>scaled</a:t>
            </a:r>
            <a:r>
              <a:rPr lang="zh-TW" altLang="en-US"/>
              <a:t> </a:t>
            </a:r>
            <a:r>
              <a:rPr lang="en-US" altLang="zh-TW"/>
              <a:t>by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infinity</a:t>
            </a:r>
            <a:r>
              <a:rPr lang="zh-TW" altLang="en-US"/>
              <a:t> </a:t>
            </a:r>
            <a:r>
              <a:rPr lang="en-US" altLang="zh-TW"/>
              <a:t>norm</a:t>
            </a:r>
            <a:r>
              <a:rPr lang="zh-TW" altLang="en-US"/>
              <a:t> </a:t>
            </a:r>
            <a:r>
              <a:rPr lang="en-US" altLang="zh-TW"/>
              <a:t>of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gradient</a:t>
            </a:r>
          </a:p>
          <a:p>
            <a:r>
              <a:rPr lang="en-US" altLang="zh-TW"/>
              <a:t>whether</a:t>
            </a:r>
            <a:r>
              <a:rPr lang="zh-TW" altLang="en-US"/>
              <a:t> </a:t>
            </a:r>
            <a:r>
              <a:rPr lang="en-US" altLang="zh-TW"/>
              <a:t>an</a:t>
            </a:r>
            <a:r>
              <a:rPr lang="zh-TW" altLang="en-US"/>
              <a:t> </a:t>
            </a:r>
            <a:r>
              <a:rPr lang="en-US" altLang="zh-TW"/>
              <a:t>element</a:t>
            </a:r>
            <a:r>
              <a:rPr lang="zh-TW" altLang="en-US"/>
              <a:t> </a:t>
            </a:r>
            <a:r>
              <a:rPr lang="en-US" altLang="zh-TW"/>
              <a:t>is</a:t>
            </a:r>
            <a:r>
              <a:rPr lang="zh-TW" altLang="en-US"/>
              <a:t> </a:t>
            </a:r>
            <a:r>
              <a:rPr lang="en-US" altLang="zh-TW"/>
              <a:t>chose</a:t>
            </a:r>
            <a:r>
              <a:rPr lang="zh-TW" altLang="en-US"/>
              <a:t> </a:t>
            </a:r>
            <a:r>
              <a:rPr lang="en-US" altLang="zh-TW"/>
              <a:t>or</a:t>
            </a:r>
            <a:r>
              <a:rPr lang="zh-TW" altLang="en-US"/>
              <a:t> </a:t>
            </a:r>
            <a:r>
              <a:rPr lang="en-US" altLang="zh-TW"/>
              <a:t>not</a:t>
            </a:r>
            <a:r>
              <a:rPr lang="zh-TW" altLang="en-US"/>
              <a:t> </a:t>
            </a:r>
            <a:r>
              <a:rPr lang="en-US" altLang="zh-TW"/>
              <a:t>is</a:t>
            </a:r>
            <a:r>
              <a:rPr lang="zh-TW" altLang="en-US"/>
              <a:t> </a:t>
            </a:r>
            <a:r>
              <a:rPr lang="en-US" altLang="zh-TW"/>
              <a:t>determined</a:t>
            </a:r>
            <a:r>
              <a:rPr lang="zh-TW" altLang="en-US"/>
              <a:t> </a:t>
            </a:r>
            <a:r>
              <a:rPr lang="en-US" altLang="zh-TW"/>
              <a:t>by</a:t>
            </a:r>
            <a:r>
              <a:rPr lang="zh-TW" altLang="en-US"/>
              <a:t> </a:t>
            </a:r>
            <a:r>
              <a:rPr lang="en-US" altLang="zh-TW"/>
              <a:t>sampling</a:t>
            </a:r>
            <a:r>
              <a:rPr lang="zh-TW" altLang="en-US"/>
              <a:t> </a:t>
            </a:r>
            <a:r>
              <a:rPr lang="en-US" altLang="zh-TW"/>
              <a:t>from</a:t>
            </a:r>
            <a:r>
              <a:rPr lang="zh-TW" altLang="en-US"/>
              <a:t> </a:t>
            </a:r>
            <a:r>
              <a:rPr lang="en-US" altLang="zh-TW"/>
              <a:t>a</a:t>
            </a:r>
            <a:r>
              <a:rPr lang="zh-TW" altLang="en-US"/>
              <a:t> </a:t>
            </a:r>
            <a:r>
              <a:rPr lang="en-US" altLang="zh-TW"/>
              <a:t>bernoli</a:t>
            </a:r>
            <a:r>
              <a:rPr lang="zh-TW" altLang="en-US"/>
              <a:t> </a:t>
            </a:r>
            <a:r>
              <a:rPr lang="en-US" altLang="zh-TW"/>
              <a:t>disbutionw</a:t>
            </a:r>
            <a:r>
              <a:rPr lang="zh-TW" altLang="en-US"/>
              <a:t> </a:t>
            </a:r>
            <a:r>
              <a:rPr lang="en-US" altLang="zh-TW"/>
              <a:t>with</a:t>
            </a:r>
            <a:r>
              <a:rPr lang="zh-TW" altLang="en-US"/>
              <a:t> </a:t>
            </a:r>
            <a:r>
              <a:rPr lang="en-US" altLang="zh-TW"/>
              <a:t>probabilities</a:t>
            </a:r>
            <a:r>
              <a:rPr lang="zh-TW" altLang="en-US"/>
              <a:t> </a:t>
            </a:r>
            <a:r>
              <a:rPr lang="en-US" altLang="zh-TW"/>
              <a:t>proportional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absolutie</a:t>
            </a:r>
            <a:r>
              <a:rPr lang="zh-TW" altLang="en-US"/>
              <a:t> </a:t>
            </a:r>
            <a:r>
              <a:rPr lang="en-US" altLang="zh-TW"/>
              <a:t>value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800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finally,</a:t>
            </a:r>
            <a:r>
              <a:rPr lang="zh-TW" altLang="en-US"/>
              <a:t> </a:t>
            </a:r>
            <a:r>
              <a:rPr lang="en-US" altLang="zh-TW"/>
              <a:t>I</a:t>
            </a:r>
            <a:r>
              <a:rPr lang="zh-TW" altLang="en-US"/>
              <a:t> </a:t>
            </a:r>
            <a:r>
              <a:rPr lang="en-US" altLang="zh-TW"/>
              <a:t>introduce</a:t>
            </a:r>
            <a:r>
              <a:rPr lang="zh-TW" altLang="en-US"/>
              <a:t> </a:t>
            </a:r>
            <a:r>
              <a:rPr lang="en-US" altLang="zh-TW"/>
              <a:t>natural</a:t>
            </a:r>
            <a:r>
              <a:rPr lang="zh-TW" altLang="en-US"/>
              <a:t> </a:t>
            </a:r>
            <a:r>
              <a:rPr lang="en-US" altLang="zh-TW"/>
              <a:t>quantization</a:t>
            </a:r>
            <a:r>
              <a:rPr lang="zh-TW" altLang="en-US"/>
              <a:t> </a:t>
            </a:r>
            <a:r>
              <a:rPr lang="en-US" altLang="zh-TW"/>
              <a:t>which</a:t>
            </a:r>
            <a:r>
              <a:rPr lang="zh-TW" altLang="en-US"/>
              <a:t> </a:t>
            </a:r>
            <a:r>
              <a:rPr lang="en-US" altLang="zh-TW"/>
              <a:t>essentially</a:t>
            </a:r>
            <a:r>
              <a:rPr lang="zh-TW" altLang="en-US"/>
              <a:t> </a:t>
            </a:r>
            <a:r>
              <a:rPr lang="en-US" altLang="zh-TW"/>
              <a:t>wipes</a:t>
            </a:r>
            <a:r>
              <a:rPr lang="zh-TW" altLang="en-US"/>
              <a:t> </a:t>
            </a:r>
            <a:r>
              <a:rPr lang="en-US" altLang="zh-TW"/>
              <a:t>out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mantissa</a:t>
            </a:r>
            <a:r>
              <a:rPr lang="zh-TW" altLang="en-US"/>
              <a:t> </a:t>
            </a:r>
            <a:r>
              <a:rPr lang="en-US" altLang="zh-TW"/>
              <a:t>part</a:t>
            </a:r>
            <a:r>
              <a:rPr lang="zh-TW" altLang="en-US"/>
              <a:t> </a:t>
            </a:r>
            <a:r>
              <a:rPr lang="en-US" altLang="zh-TW"/>
              <a:t>of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floating</a:t>
            </a:r>
            <a:r>
              <a:rPr lang="zh-TW" altLang="en-US"/>
              <a:t> </a:t>
            </a:r>
            <a:r>
              <a:rPr lang="en-US" altLang="zh-TW"/>
              <a:t>point</a:t>
            </a:r>
            <a:r>
              <a:rPr lang="zh-TW" altLang="en-US"/>
              <a:t> </a:t>
            </a:r>
            <a:r>
              <a:rPr lang="en-US" altLang="zh-TW"/>
              <a:t>representation</a:t>
            </a:r>
            <a:r>
              <a:rPr lang="zh-TW" altLang="en-US"/>
              <a:t> </a:t>
            </a:r>
            <a:r>
              <a:rPr lang="en-US" altLang="zh-TW"/>
              <a:t>and</a:t>
            </a:r>
            <a:r>
              <a:rPr lang="zh-TW" altLang="en-US"/>
              <a:t> </a:t>
            </a:r>
            <a:r>
              <a:rPr lang="en-US" altLang="zh-TW"/>
              <a:t>as</a:t>
            </a:r>
            <a:r>
              <a:rPr lang="zh-TW" altLang="en-US"/>
              <a:t> </a:t>
            </a:r>
            <a:r>
              <a:rPr lang="en-US" altLang="zh-TW"/>
              <a:t>a</a:t>
            </a:r>
            <a:r>
              <a:rPr lang="zh-TW" altLang="en-US"/>
              <a:t> </a:t>
            </a:r>
            <a:r>
              <a:rPr lang="en-US" altLang="zh-TW"/>
              <a:t>result</a:t>
            </a:r>
            <a:r>
              <a:rPr lang="zh-TW" altLang="en-US"/>
              <a:t> </a:t>
            </a:r>
            <a:r>
              <a:rPr lang="en-US" altLang="zh-TW"/>
              <a:t>always</a:t>
            </a:r>
            <a:r>
              <a:rPr lang="zh-TW" altLang="en-US"/>
              <a:t> </a:t>
            </a:r>
            <a:r>
              <a:rPr lang="en-US" altLang="zh-TW"/>
              <a:t>quantizes</a:t>
            </a:r>
            <a:r>
              <a:rPr lang="zh-TW" altLang="en-US"/>
              <a:t> </a:t>
            </a:r>
            <a:r>
              <a:rPr lang="en-US" altLang="zh-TW"/>
              <a:t>a</a:t>
            </a:r>
            <a:r>
              <a:rPr lang="zh-TW" altLang="en-US"/>
              <a:t> </a:t>
            </a:r>
            <a:r>
              <a:rPr lang="en-US" altLang="zh-TW"/>
              <a:t>floating</a:t>
            </a:r>
            <a:r>
              <a:rPr lang="zh-TW" altLang="en-US"/>
              <a:t> </a:t>
            </a:r>
            <a:r>
              <a:rPr lang="en-US" altLang="zh-TW"/>
              <a:t>point</a:t>
            </a:r>
            <a:r>
              <a:rPr lang="zh-TW" altLang="en-US"/>
              <a:t> </a:t>
            </a:r>
            <a:r>
              <a:rPr lang="en-US" altLang="zh-TW"/>
              <a:t>value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on</a:t>
            </a:r>
            <a:r>
              <a:rPr lang="zh-TW" altLang="en-US"/>
              <a:t> </a:t>
            </a:r>
            <a:r>
              <a:rPr lang="en-US" altLang="zh-TW"/>
              <a:t>of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two</a:t>
            </a:r>
            <a:r>
              <a:rPr lang="zh-TW" altLang="en-US"/>
              <a:t> </a:t>
            </a:r>
            <a:r>
              <a:rPr lang="en-US" altLang="zh-TW"/>
              <a:t>nearst</a:t>
            </a:r>
            <a:r>
              <a:rPr lang="zh-TW" altLang="en-US"/>
              <a:t> </a:t>
            </a:r>
            <a:r>
              <a:rPr lang="en-US" altLang="zh-TW"/>
              <a:t>power</a:t>
            </a:r>
            <a:r>
              <a:rPr lang="zh-TW" altLang="en-US"/>
              <a:t> </a:t>
            </a:r>
            <a:r>
              <a:rPr lang="en-US" altLang="zh-TW"/>
              <a:t>of</a:t>
            </a:r>
            <a:r>
              <a:rPr lang="zh-TW" altLang="en-US"/>
              <a:t> </a:t>
            </a:r>
            <a:r>
              <a:rPr lang="en-US" altLang="zh-TW"/>
              <a:t>2</a:t>
            </a:r>
            <a:r>
              <a:rPr lang="zh-TW" altLang="en-US"/>
              <a:t> </a:t>
            </a:r>
            <a:r>
              <a:rPr lang="en-US" altLang="zh-TW"/>
              <a:t>numbers</a:t>
            </a:r>
          </a:p>
          <a:p>
            <a:r>
              <a:rPr lang="en-US" altLang="zh-TW"/>
              <a:t>for</a:t>
            </a:r>
            <a:r>
              <a:rPr lang="zh-TW" altLang="en-US"/>
              <a:t> </a:t>
            </a:r>
            <a:r>
              <a:rPr lang="en-US" altLang="zh-TW"/>
              <a:t>example</a:t>
            </a:r>
            <a:r>
              <a:rPr lang="zh-TW" altLang="en-US"/>
              <a:t> </a:t>
            </a:r>
            <a:r>
              <a:rPr lang="en-US" altLang="zh-TW"/>
              <a:t>2.5</a:t>
            </a:r>
            <a:r>
              <a:rPr lang="zh-TW" altLang="en-US"/>
              <a:t> </a:t>
            </a:r>
            <a:r>
              <a:rPr lang="en-US" altLang="zh-TW"/>
              <a:t>is</a:t>
            </a:r>
            <a:r>
              <a:rPr lang="zh-TW" altLang="en-US"/>
              <a:t> </a:t>
            </a:r>
            <a:r>
              <a:rPr lang="en-US" altLang="zh-TW"/>
              <a:t>quantized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2</a:t>
            </a:r>
            <a:r>
              <a:rPr lang="zh-TW" altLang="en-US"/>
              <a:t> </a:t>
            </a:r>
            <a:r>
              <a:rPr lang="en-US" altLang="zh-TW"/>
              <a:t>or</a:t>
            </a:r>
            <a:r>
              <a:rPr lang="zh-TW" altLang="en-US"/>
              <a:t> </a:t>
            </a:r>
            <a:r>
              <a:rPr lang="en-US" altLang="zh-TW"/>
              <a:t>4</a:t>
            </a:r>
            <a:r>
              <a:rPr lang="zh-TW" altLang="en-US"/>
              <a:t> </a:t>
            </a:r>
            <a:r>
              <a:rPr lang="en-US" altLang="zh-TW"/>
              <a:t>with</a:t>
            </a:r>
            <a:r>
              <a:rPr lang="zh-TW" altLang="en-US"/>
              <a:t> </a:t>
            </a:r>
            <a:r>
              <a:rPr lang="en-US" altLang="zh-TW"/>
              <a:t>probabilities</a:t>
            </a:r>
            <a:r>
              <a:rPr lang="zh-TW" altLang="en-US"/>
              <a:t> </a:t>
            </a:r>
            <a:r>
              <a:rPr lang="en-US" altLang="zh-TW"/>
              <a:t>inversely</a:t>
            </a:r>
            <a:r>
              <a:rPr lang="zh-TW" altLang="en-US"/>
              <a:t> </a:t>
            </a:r>
            <a:r>
              <a:rPr lang="en-US" altLang="zh-TW"/>
              <a:t>proportional</a:t>
            </a:r>
            <a:r>
              <a:rPr lang="zh-TW" altLang="en-US"/>
              <a:t> </a:t>
            </a:r>
            <a:r>
              <a:rPr lang="en-US" altLang="zh-TW"/>
              <a:t>to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distance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44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next,</a:t>
            </a:r>
            <a:r>
              <a:rPr lang="zh-TW" altLang="en-US"/>
              <a:t> </a:t>
            </a:r>
            <a:r>
              <a:rPr lang="en-US" altLang="zh-TW"/>
              <a:t>we</a:t>
            </a:r>
            <a:r>
              <a:rPr lang="zh-TW" altLang="en-US"/>
              <a:t> </a:t>
            </a:r>
            <a:r>
              <a:rPr lang="en-US" altLang="zh-TW"/>
              <a:t>introduce</a:t>
            </a:r>
            <a:r>
              <a:rPr lang="zh-TW" altLang="en-US"/>
              <a:t> </a:t>
            </a:r>
            <a:r>
              <a:rPr lang="en-US" altLang="zh-TW"/>
              <a:t>sparsification</a:t>
            </a:r>
            <a:r>
              <a:rPr lang="zh-TW" altLang="en-US"/>
              <a:t> </a:t>
            </a:r>
            <a:r>
              <a:rPr lang="en-US" altLang="zh-TW"/>
              <a:t>methods,</a:t>
            </a:r>
          </a:p>
          <a:p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most</a:t>
            </a:r>
            <a:r>
              <a:rPr lang="zh-TW" altLang="en-US"/>
              <a:t> </a:t>
            </a:r>
            <a:r>
              <a:rPr lang="en-US" altLang="zh-TW"/>
              <a:t>well-known</a:t>
            </a:r>
            <a:r>
              <a:rPr lang="zh-TW" altLang="en-US"/>
              <a:t> </a:t>
            </a:r>
            <a:r>
              <a:rPr lang="en-US" altLang="zh-TW"/>
              <a:t>methods</a:t>
            </a:r>
            <a:r>
              <a:rPr lang="zh-TW" altLang="en-US"/>
              <a:t> </a:t>
            </a:r>
            <a:r>
              <a:rPr lang="en-US" altLang="zh-TW"/>
              <a:t>are</a:t>
            </a:r>
            <a:r>
              <a:rPr lang="zh-TW" altLang="en-US"/>
              <a:t> </a:t>
            </a:r>
            <a:r>
              <a:rPr lang="en-US" altLang="zh-TW"/>
              <a:t>probably</a:t>
            </a:r>
            <a:r>
              <a:rPr lang="zh-TW" altLang="en-US"/>
              <a:t> </a:t>
            </a:r>
            <a:r>
              <a:rPr lang="en-US" altLang="zh-TW"/>
              <a:t>topk</a:t>
            </a:r>
            <a:r>
              <a:rPr lang="zh-TW" altLang="en-US"/>
              <a:t> </a:t>
            </a:r>
            <a:r>
              <a:rPr lang="en-US" altLang="zh-TW"/>
              <a:t>and</a:t>
            </a:r>
            <a:r>
              <a:rPr lang="zh-TW" altLang="en-US"/>
              <a:t> </a:t>
            </a:r>
            <a:r>
              <a:rPr lang="en-US" altLang="zh-TW"/>
              <a:t>randomk</a:t>
            </a:r>
          </a:p>
          <a:p>
            <a:r>
              <a:rPr lang="en-US" altLang="zh-TW"/>
              <a:t>randomk</a:t>
            </a:r>
            <a:r>
              <a:rPr lang="zh-TW" altLang="en-US"/>
              <a:t> </a:t>
            </a:r>
            <a:r>
              <a:rPr lang="en-US" altLang="zh-TW"/>
              <a:t>randomly</a:t>
            </a:r>
            <a:r>
              <a:rPr lang="zh-TW" altLang="en-US"/>
              <a:t> </a:t>
            </a:r>
            <a:r>
              <a:rPr lang="en-US" altLang="zh-TW"/>
              <a:t>selects</a:t>
            </a:r>
            <a:r>
              <a:rPr lang="zh-TW" altLang="en-US"/>
              <a:t> </a:t>
            </a:r>
            <a:r>
              <a:rPr lang="en-US" altLang="zh-TW"/>
              <a:t>k%</a:t>
            </a:r>
            <a:r>
              <a:rPr lang="zh-TW" altLang="en-US"/>
              <a:t> </a:t>
            </a:r>
            <a:r>
              <a:rPr lang="en-US" altLang="zh-TW"/>
              <a:t>elements</a:t>
            </a:r>
          </a:p>
          <a:p>
            <a:r>
              <a:rPr lang="en-US" altLang="zh-TW"/>
              <a:t>while</a:t>
            </a:r>
            <a:r>
              <a:rPr lang="zh-TW" altLang="en-US"/>
              <a:t> </a:t>
            </a:r>
            <a:r>
              <a:rPr lang="en-US" altLang="zh-TW"/>
              <a:t>topk</a:t>
            </a:r>
            <a:r>
              <a:rPr lang="zh-TW" altLang="en-US"/>
              <a:t> </a:t>
            </a:r>
            <a:r>
              <a:rPr lang="en-US" altLang="zh-TW"/>
              <a:t>selects</a:t>
            </a:r>
            <a:r>
              <a:rPr lang="zh-TW" altLang="en-US"/>
              <a:t> </a:t>
            </a:r>
            <a:r>
              <a:rPr lang="en-US" altLang="zh-TW"/>
              <a:t>elements</a:t>
            </a:r>
            <a:r>
              <a:rPr lang="zh-TW" altLang="en-US"/>
              <a:t> </a:t>
            </a:r>
            <a:r>
              <a:rPr lang="en-US" altLang="zh-TW"/>
              <a:t>whose</a:t>
            </a:r>
            <a:r>
              <a:rPr lang="zh-TW" altLang="en-US"/>
              <a:t> </a:t>
            </a:r>
            <a:r>
              <a:rPr lang="en-US" altLang="zh-TW"/>
              <a:t>magnitudes</a:t>
            </a:r>
            <a:r>
              <a:rPr lang="zh-TW" altLang="en-US"/>
              <a:t> </a:t>
            </a:r>
            <a:r>
              <a:rPr lang="en-US" altLang="zh-TW"/>
              <a:t>is</a:t>
            </a:r>
            <a:r>
              <a:rPr lang="zh-TW" altLang="en-US"/>
              <a:t> </a:t>
            </a:r>
            <a:r>
              <a:rPr lang="en-US" altLang="zh-TW"/>
              <a:t>the</a:t>
            </a:r>
            <a:r>
              <a:rPr lang="zh-TW" altLang="en-US"/>
              <a:t> </a:t>
            </a:r>
            <a:r>
              <a:rPr lang="en-US" altLang="zh-TW"/>
              <a:t>biggest</a:t>
            </a:r>
            <a:r>
              <a:rPr lang="zh-TW" altLang="en-US"/>
              <a:t> </a:t>
            </a:r>
            <a:r>
              <a:rPr lang="en-US" altLang="zh-TW"/>
              <a:t>top</a:t>
            </a:r>
            <a:r>
              <a:rPr lang="zh-TW" altLang="en-US"/>
              <a:t> </a:t>
            </a:r>
            <a:r>
              <a:rPr lang="en-US" altLang="zh-TW"/>
              <a:t>k%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2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previous</a:t>
            </a:r>
            <a:r>
              <a:rPr lang="zh-TW" altLang="en-US"/>
              <a:t> </a:t>
            </a:r>
            <a:r>
              <a:rPr lang="en-US" altLang="zh-TW"/>
              <a:t>methods</a:t>
            </a:r>
            <a:r>
              <a:rPr lang="zh-TW" altLang="en-US"/>
              <a:t> </a:t>
            </a:r>
            <a:r>
              <a:rPr lang="en-US" altLang="zh-TW"/>
              <a:t>send</a:t>
            </a:r>
            <a:r>
              <a:rPr lang="zh-TW" altLang="en-US"/>
              <a:t> </a:t>
            </a:r>
            <a:r>
              <a:rPr lang="en-US" altLang="zh-TW"/>
              <a:t>fixed</a:t>
            </a:r>
            <a:r>
              <a:rPr lang="zh-TW" altLang="en-US"/>
              <a:t> </a:t>
            </a:r>
            <a:r>
              <a:rPr lang="en-US" altLang="zh-TW"/>
              <a:t>amount</a:t>
            </a:r>
            <a:r>
              <a:rPr lang="zh-TW" altLang="en-US"/>
              <a:t> </a:t>
            </a:r>
            <a:r>
              <a:rPr lang="en-US" altLang="zh-TW"/>
              <a:t>of</a:t>
            </a:r>
            <a:r>
              <a:rPr lang="zh-TW" altLang="en-US"/>
              <a:t> </a:t>
            </a:r>
            <a:r>
              <a:rPr lang="en-US" altLang="zh-TW"/>
              <a:t>data,</a:t>
            </a:r>
          </a:p>
          <a:p>
            <a:r>
              <a:rPr lang="en-US" altLang="zh-TW"/>
              <a:t>another</a:t>
            </a:r>
            <a:r>
              <a:rPr lang="zh-TW" altLang="en-US"/>
              <a:t> </a:t>
            </a:r>
            <a:r>
              <a:rPr lang="en-US" altLang="zh-TW"/>
              <a:t>method</a:t>
            </a:r>
            <a:r>
              <a:rPr lang="zh-TW" altLang="en-US"/>
              <a:t> </a:t>
            </a:r>
            <a:r>
              <a:rPr lang="en-US" altLang="zh-TW"/>
              <a:t>threshold</a:t>
            </a:r>
            <a:r>
              <a:rPr lang="zh-TW" altLang="en-US"/>
              <a:t> </a:t>
            </a:r>
            <a:r>
              <a:rPr lang="en-US" altLang="zh-TW"/>
              <a:t>selects</a:t>
            </a:r>
            <a:r>
              <a:rPr lang="zh-TW" altLang="en-US"/>
              <a:t> </a:t>
            </a:r>
            <a:r>
              <a:rPr lang="en-US" altLang="zh-TW"/>
              <a:t>elements</a:t>
            </a:r>
            <a:r>
              <a:rPr lang="zh-TW" altLang="en-US"/>
              <a:t> </a:t>
            </a:r>
            <a:r>
              <a:rPr lang="en-US" altLang="zh-TW"/>
              <a:t>whose</a:t>
            </a:r>
            <a:r>
              <a:rPr lang="zh-TW" altLang="en-US"/>
              <a:t> </a:t>
            </a:r>
            <a:r>
              <a:rPr lang="en-US" altLang="zh-TW"/>
              <a:t>magnitude</a:t>
            </a:r>
            <a:r>
              <a:rPr lang="zh-TW" altLang="en-US"/>
              <a:t> </a:t>
            </a:r>
            <a:r>
              <a:rPr lang="en-US" altLang="zh-TW"/>
              <a:t>is</a:t>
            </a:r>
            <a:r>
              <a:rPr lang="zh-TW" altLang="en-US"/>
              <a:t> </a:t>
            </a:r>
            <a:r>
              <a:rPr lang="en-US" altLang="zh-TW"/>
              <a:t>larger</a:t>
            </a:r>
            <a:r>
              <a:rPr lang="zh-TW" altLang="en-US"/>
              <a:t> </a:t>
            </a:r>
            <a:r>
              <a:rPr lang="en-US" altLang="zh-TW"/>
              <a:t>than</a:t>
            </a:r>
            <a:r>
              <a:rPr lang="zh-TW" altLang="en-US"/>
              <a:t> </a:t>
            </a:r>
            <a:r>
              <a:rPr lang="en-US" altLang="zh-TW"/>
              <a:t>some</a:t>
            </a:r>
            <a:r>
              <a:rPr lang="zh-TW" altLang="en-US"/>
              <a:t> </a:t>
            </a:r>
            <a:r>
              <a:rPr lang="en-US" altLang="zh-TW"/>
              <a:t>threshold,</a:t>
            </a:r>
            <a:r>
              <a:rPr lang="zh-TW" altLang="en-US"/>
              <a:t> </a:t>
            </a:r>
            <a:r>
              <a:rPr lang="en-US" altLang="zh-TW"/>
              <a:t>which</a:t>
            </a:r>
            <a:r>
              <a:rPr lang="zh-TW" altLang="en-US"/>
              <a:t> </a:t>
            </a:r>
            <a:r>
              <a:rPr lang="en-US" altLang="zh-TW"/>
              <a:t>may</a:t>
            </a:r>
            <a:r>
              <a:rPr lang="zh-TW" altLang="en-US"/>
              <a:t> </a:t>
            </a:r>
            <a:r>
              <a:rPr lang="en-US" altLang="zh-TW"/>
              <a:t>be</a:t>
            </a:r>
            <a:r>
              <a:rPr lang="zh-TW" altLang="en-US"/>
              <a:t> </a:t>
            </a:r>
            <a:r>
              <a:rPr lang="en-US" altLang="zh-TW"/>
              <a:t>fixed</a:t>
            </a:r>
            <a:r>
              <a:rPr lang="zh-TW" altLang="en-US"/>
              <a:t> </a:t>
            </a:r>
            <a:r>
              <a:rPr lang="en-US" altLang="zh-TW"/>
              <a:t>or</a:t>
            </a:r>
            <a:r>
              <a:rPr lang="zh-TW" altLang="en-US"/>
              <a:t> </a:t>
            </a:r>
            <a:r>
              <a:rPr lang="en-US" altLang="zh-TW"/>
              <a:t>adaptive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A1AEA-2052-884C-9B1D-FE916F71CAB4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85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3234-5931-3641-9A60-B7752BCBF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BC741F-8F8F-D743-A229-BFE2239D36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91190-D393-A143-913C-38A52E68A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F4F30-CEA6-B446-9A8A-9C95F82C1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80525-C8ED-0441-9893-134AE9240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62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D0D3C-04AE-9D4F-82DF-56067E6F3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5E7D24-DCF2-494F-9586-4889B018E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E027D-F9C6-5448-8860-7117DD5B7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08D3B-2512-4449-9065-F8B1B2622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C73DD-1632-9C41-808F-AAC6B8B2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31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522260-0481-2641-A9BA-34AEC5C910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57DEF7-A24E-E74A-85B8-93A9DA0BC5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8FA6A-CB6A-BB4D-8692-92EC4DCE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0BAF0-E930-5649-A51C-CD1D6687E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AE531-6086-2B4D-86A8-8A343F4B1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724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C48E6-8D37-2040-B9E9-A777E3399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4BDAF-89D8-2747-9316-04A6C4135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411A5-63D3-B241-84DF-70CEC9B41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BBB96-4E34-0548-9492-F9FFBB21F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92AD8-DC92-924A-BF67-5E03B896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34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A4C71-EF00-EE4C-9F1C-D26CFC8EB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239A6-1A34-1B41-BA5E-3B8F4207B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4E8F5-746C-ED4E-8C0F-6A1590967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749D5-1B71-F142-80E1-F94CBBA6B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60F1D-4037-104C-A96B-E1B2220D3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624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40551-8CF3-F74E-97F6-EE506436B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94E79-258A-4844-98E5-7E7D400BF2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69650A-EEC7-8D49-A0DB-0159A51F9A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FD7970-6B1C-D34C-BBEB-50182D2CD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E3BA3-E2D9-384D-98F2-817ED2712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C8887-E939-354F-AD01-92E951A06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2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6894C-E265-0F4C-914B-42D20C5A7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367DCA-E8B8-774C-89A3-1CED6C842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BA383-7190-4445-A063-2B7298124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3AFE9-173F-6640-8CDD-97C265E019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880FDA-F929-8343-941C-F7C4A5FD68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EB4CA8-64F7-C841-AED2-90ACAB875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87CC84-C4D6-7743-812D-A2E000AF1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C3F7A0-F1E0-F34C-BB8E-9C7B31D54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54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A2154-F91B-E24B-97BB-101A11197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89EADA-285E-2445-A923-490D625E3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A31C1-9F2C-254B-94A7-6E00005A9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24B725-611D-8E48-9A72-8C6BFB6D9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941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724338-6DEF-3941-B6BF-8DE5835BB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8FB322-2674-A748-BF7C-F7BEA862F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A991D6-E0E2-3B49-9E50-6C2831F8E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6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021B8-8862-F744-BA10-15468EEBA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B4807-5B0E-1B4F-808C-A47EFC8C1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4F709F-AD05-DE48-97EB-2AF30C8291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4EBA4-1280-CA4B-9AD2-1360349D7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81500-6760-0E4A-8AA2-119CEF52C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63B65-570A-E946-8A36-AA027FDB6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22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48BDD-F86B-FF41-BEDA-94307715D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6AA277-1815-F34C-AC13-2ABA174840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6682D6-B933-154F-A5A1-39ABD2DAD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9CB82-95F6-FA48-872B-0121D4B67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FB98D-DCBA-F642-8C81-DDB7E1666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80693-29DD-B34B-A61B-A7A0F340A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966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3EF136-6E1E-F54F-ADDB-8DD090CD6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453D9-0296-864C-B6C7-12E40E000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BD203-6996-2F46-9165-58C3242F1D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8/27/21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AD18C-E3D8-0342-A03E-12769BDEE4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Net-Accel DDL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67E21-8694-3248-899A-7B0B2394E7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08438-4C73-F648-9FA9-AAA875096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33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nds-lab/grac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VIDIA/DeepLearningExamples.git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69A00A-A29C-144F-A518-4EF49F889711}"/>
              </a:ext>
            </a:extLst>
          </p:cNvPr>
          <p:cNvSpPr/>
          <p:nvPr/>
        </p:nvSpPr>
        <p:spPr>
          <a:xfrm>
            <a:off x="6172200" y="4347154"/>
            <a:ext cx="5181600" cy="1493520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B18E52-CE75-4E49-94EA-DFB3E4A2B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28F4-41EB-F34C-95CE-9B16468AD5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000" dirty="0"/>
              <a:t>Session I</a:t>
            </a:r>
          </a:p>
          <a:p>
            <a:endParaRPr lang="en-US" dirty="0"/>
          </a:p>
          <a:p>
            <a:r>
              <a:rPr lang="en-US" dirty="0"/>
              <a:t>Distributed DNN training overview</a:t>
            </a:r>
          </a:p>
          <a:p>
            <a:r>
              <a:rPr lang="en-US" dirty="0"/>
              <a:t>When the network is the bottleneck</a:t>
            </a:r>
          </a:p>
          <a:p>
            <a:endParaRPr lang="en-US" dirty="0"/>
          </a:p>
          <a:p>
            <a:r>
              <a:rPr lang="en-US" b="1" dirty="0" err="1"/>
              <a:t>SwitchML</a:t>
            </a:r>
            <a:r>
              <a:rPr lang="en-US" dirty="0"/>
              <a:t>: In-network aggregation</a:t>
            </a:r>
          </a:p>
          <a:p>
            <a:r>
              <a:rPr lang="en-US" dirty="0" err="1"/>
              <a:t>SwitchML</a:t>
            </a:r>
            <a:r>
              <a:rPr lang="en-US" dirty="0"/>
              <a:t> hands-on</a:t>
            </a:r>
          </a:p>
          <a:p>
            <a:pPr lvl="1"/>
            <a:r>
              <a:rPr lang="en-US" dirty="0"/>
              <a:t>Training with </a:t>
            </a:r>
            <a:r>
              <a:rPr lang="en-US" dirty="0" err="1"/>
              <a:t>SwitchML</a:t>
            </a:r>
            <a:endParaRPr lang="en-US" dirty="0"/>
          </a:p>
          <a:p>
            <a:pPr lvl="1"/>
            <a:r>
              <a:rPr lang="en-US" dirty="0" err="1"/>
              <a:t>SwitchML</a:t>
            </a:r>
            <a:r>
              <a:rPr lang="en-US" dirty="0"/>
              <a:t> API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26E51-8ABF-CD44-8077-60CEE62DC6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000" dirty="0"/>
              <a:t>Session II</a:t>
            </a:r>
          </a:p>
          <a:p>
            <a:endParaRPr lang="en-US" dirty="0"/>
          </a:p>
          <a:p>
            <a:r>
              <a:rPr lang="en-US" b="1" dirty="0" err="1"/>
              <a:t>OmniReduce</a:t>
            </a:r>
            <a:r>
              <a:rPr lang="en-US" dirty="0"/>
              <a:t>: Sparse collective communication</a:t>
            </a:r>
          </a:p>
          <a:p>
            <a:r>
              <a:rPr lang="en-US" dirty="0" err="1"/>
              <a:t>OmniReduce</a:t>
            </a:r>
            <a:r>
              <a:rPr lang="en-US" dirty="0"/>
              <a:t> hands-on</a:t>
            </a:r>
          </a:p>
          <a:p>
            <a:endParaRPr lang="en-US" dirty="0"/>
          </a:p>
          <a:p>
            <a:r>
              <a:rPr lang="en-US" b="1" dirty="0"/>
              <a:t>GRACE</a:t>
            </a:r>
            <a:r>
              <a:rPr lang="en-US" dirty="0"/>
              <a:t>: Gradient compression</a:t>
            </a:r>
          </a:p>
          <a:p>
            <a:r>
              <a:rPr lang="en-US" dirty="0"/>
              <a:t>GRACE hands-on</a:t>
            </a:r>
          </a:p>
          <a:p>
            <a:pPr lvl="1"/>
            <a:r>
              <a:rPr lang="en-US" dirty="0"/>
              <a:t>Implement and run a gradient compression algorithm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66E3219-6F85-214C-9F88-76EEDB727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BF6874-5ED1-D349-AD10-4DF57ED28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4E283D4-D77D-5542-8001-2CFF9A7E1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08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7E5F4-1C92-9B4C-AA0F-65A8AEBA7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Qsparse</a:t>
            </a:r>
            <a:r>
              <a:rPr lang="en-US" dirty="0"/>
              <a:t> SGD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Hybrid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A8BAB-0441-0740-987A-33C3F624A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881"/>
            <a:ext cx="10515600" cy="1136225"/>
          </a:xfrm>
        </p:spPr>
        <p:txBody>
          <a:bodyPr>
            <a:normAutofit/>
          </a:bodyPr>
          <a:lstStyle/>
          <a:p>
            <a:r>
              <a:rPr lang="en-US" dirty="0"/>
              <a:t>Hybrid method</a:t>
            </a:r>
          </a:p>
          <a:p>
            <a:pPr lvl="1"/>
            <a:r>
              <a:rPr lang="en-US" dirty="0"/>
              <a:t>Combines </a:t>
            </a:r>
            <a:r>
              <a:rPr lang="en-US" dirty="0" err="1"/>
              <a:t>sparsification</a:t>
            </a:r>
            <a:r>
              <a:rPr lang="en-US" dirty="0"/>
              <a:t> with quantization</a:t>
            </a:r>
          </a:p>
        </p:txBody>
      </p:sp>
      <p:sp>
        <p:nvSpPr>
          <p:cNvPr id="5" name="Down Arrow 26">
            <a:extLst>
              <a:ext uri="{FF2B5EF4-FFF2-40B4-BE49-F238E27FC236}">
                <a16:creationId xmlns:a16="http://schemas.microsoft.com/office/drawing/2014/main" id="{F0B82D83-95A2-194F-97ED-EFCD84D7C81A}"/>
              </a:ext>
            </a:extLst>
          </p:cNvPr>
          <p:cNvSpPr/>
          <p:nvPr/>
        </p:nvSpPr>
        <p:spPr>
          <a:xfrm rot="16200000">
            <a:off x="2824370" y="3043804"/>
            <a:ext cx="290052" cy="14215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" name="Object 27">
            <a:extLst>
              <a:ext uri="{FF2B5EF4-FFF2-40B4-BE49-F238E27FC236}">
                <a16:creationId xmlns:a16="http://schemas.microsoft.com/office/drawing/2014/main" id="{BFDA4984-1A86-5C4F-9579-69CDAA28F1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40947" y="3219463"/>
          <a:ext cx="628885" cy="2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" r:id="rId4" imgW="355600" imgH="165100" progId="Equation.DSMT4">
                  <p:embed/>
                </p:oleObj>
              </mc:Choice>
              <mc:Fallback>
                <p:oleObj r:id="rId4" imgW="355600" imgH="165100" progId="Equation.DSMT4">
                  <p:embed/>
                  <p:pic>
                    <p:nvPicPr>
                      <p:cNvPr id="6" name="Object 27">
                        <a:extLst>
                          <a:ext uri="{FF2B5EF4-FFF2-40B4-BE49-F238E27FC236}">
                            <a16:creationId xmlns:a16="http://schemas.microsoft.com/office/drawing/2014/main" id="{BFDA4984-1A86-5C4F-9579-69CDAA28F1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40947" y="3219463"/>
                        <a:ext cx="628885" cy="29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45">
            <a:extLst>
              <a:ext uri="{FF2B5EF4-FFF2-40B4-BE49-F238E27FC236}">
                <a16:creationId xmlns:a16="http://schemas.microsoft.com/office/drawing/2014/main" id="{8E1853A6-AAD7-DF4B-A5E3-35A9628A5AB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00427" y="3841058"/>
          <a:ext cx="606425" cy="423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0" r:id="rId6" imgW="342900" imgH="241300" progId="Equation.DSMT4">
                  <p:embed/>
                </p:oleObj>
              </mc:Choice>
              <mc:Fallback>
                <p:oleObj r:id="rId6" imgW="342900" imgH="241300" progId="Equation.DSMT4">
                  <p:embed/>
                  <p:pic>
                    <p:nvPicPr>
                      <p:cNvPr id="7" name="Object 45">
                        <a:extLst>
                          <a:ext uri="{FF2B5EF4-FFF2-40B4-BE49-F238E27FC236}">
                            <a16:creationId xmlns:a16="http://schemas.microsoft.com/office/drawing/2014/main" id="{8E1853A6-AAD7-DF4B-A5E3-35A9628A5A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00427" y="3841058"/>
                        <a:ext cx="606425" cy="423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Down Arrow 26">
            <a:extLst>
              <a:ext uri="{FF2B5EF4-FFF2-40B4-BE49-F238E27FC236}">
                <a16:creationId xmlns:a16="http://schemas.microsoft.com/office/drawing/2014/main" id="{38733996-0423-7542-9872-335B24FCBBE9}"/>
              </a:ext>
            </a:extLst>
          </p:cNvPr>
          <p:cNvSpPr/>
          <p:nvPr/>
        </p:nvSpPr>
        <p:spPr>
          <a:xfrm rot="16200000">
            <a:off x="5635601" y="2878659"/>
            <a:ext cx="352466" cy="1689440"/>
          </a:xfrm>
          <a:prstGeom prst="downArrow">
            <a:avLst>
              <a:gd name="adj1" fmla="val 42216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arenthèses 25">
            <a:extLst>
              <a:ext uri="{FF2B5EF4-FFF2-40B4-BE49-F238E27FC236}">
                <a16:creationId xmlns:a16="http://schemas.microsoft.com/office/drawing/2014/main" id="{771CD855-D9B1-534A-B618-1545A0F585DC}"/>
              </a:ext>
            </a:extLst>
          </p:cNvPr>
          <p:cNvSpPr/>
          <p:nvPr/>
        </p:nvSpPr>
        <p:spPr>
          <a:xfrm>
            <a:off x="1288401" y="2890526"/>
            <a:ext cx="799379" cy="1622937"/>
          </a:xfrm>
          <a:prstGeom prst="bracket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10" name="Tableau 32">
            <a:extLst>
              <a:ext uri="{FF2B5EF4-FFF2-40B4-BE49-F238E27FC236}">
                <a16:creationId xmlns:a16="http://schemas.microsoft.com/office/drawing/2014/main" id="{EE3549A4-9B75-8A4D-89DC-BFB9F836F540}"/>
              </a:ext>
            </a:extLst>
          </p:cNvPr>
          <p:cNvGraphicFramePr>
            <a:graphicFrameLocks noGrp="1"/>
          </p:cNvGraphicFramePr>
          <p:nvPr/>
        </p:nvGraphicFramePr>
        <p:xfrm>
          <a:off x="1228068" y="3015315"/>
          <a:ext cx="936296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36296">
                  <a:extLst>
                    <a:ext uri="{9D8B030D-6E8A-4147-A177-3AD203B41FA5}">
                      <a16:colId xmlns:a16="http://schemas.microsoft.com/office/drawing/2014/main" val="1303538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-7.9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735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-2.3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117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31.7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007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501563"/>
                  </a:ext>
                </a:extLst>
              </a:tr>
            </a:tbl>
          </a:graphicData>
        </a:graphic>
      </p:graphicFrame>
      <p:graphicFrame>
        <p:nvGraphicFramePr>
          <p:cNvPr id="11" name="Tableau 32">
            <a:extLst>
              <a:ext uri="{FF2B5EF4-FFF2-40B4-BE49-F238E27FC236}">
                <a16:creationId xmlns:a16="http://schemas.microsoft.com/office/drawing/2014/main" id="{4A67945B-E21C-F649-8642-4CED079F6E57}"/>
              </a:ext>
            </a:extLst>
          </p:cNvPr>
          <p:cNvGraphicFramePr>
            <a:graphicFrameLocks noGrp="1"/>
          </p:cNvGraphicFramePr>
          <p:nvPr/>
        </p:nvGraphicFramePr>
        <p:xfrm>
          <a:off x="6728178" y="2828089"/>
          <a:ext cx="936978" cy="17281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36978">
                  <a:extLst>
                    <a:ext uri="{9D8B030D-6E8A-4147-A177-3AD203B41FA5}">
                      <a16:colId xmlns:a16="http://schemas.microsoft.com/office/drawing/2014/main" val="1303538003"/>
                    </a:ext>
                  </a:extLst>
                </a:gridCol>
              </a:tblGrid>
              <a:tr h="432041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735804"/>
                  </a:ext>
                </a:extLst>
              </a:tr>
              <a:tr h="432041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117211"/>
                  </a:ext>
                </a:extLst>
              </a:tr>
              <a:tr h="432041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007108"/>
                  </a:ext>
                </a:extLst>
              </a:tr>
              <a:tr h="432041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501563"/>
                  </a:ext>
                </a:extLst>
              </a:tr>
            </a:tbl>
          </a:graphicData>
        </a:graphic>
      </p:graphicFrame>
      <p:sp>
        <p:nvSpPr>
          <p:cNvPr id="12" name="Parenthèses 34">
            <a:extLst>
              <a:ext uri="{FF2B5EF4-FFF2-40B4-BE49-F238E27FC236}">
                <a16:creationId xmlns:a16="http://schemas.microsoft.com/office/drawing/2014/main" id="{30A0F7CA-AC81-D246-8878-FE1CBAC91F7D}"/>
              </a:ext>
            </a:extLst>
          </p:cNvPr>
          <p:cNvSpPr/>
          <p:nvPr/>
        </p:nvSpPr>
        <p:spPr>
          <a:xfrm>
            <a:off x="6817871" y="2890526"/>
            <a:ext cx="799379" cy="1622937"/>
          </a:xfrm>
          <a:prstGeom prst="bracket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13" name="Tableau 32">
            <a:extLst>
              <a:ext uri="{FF2B5EF4-FFF2-40B4-BE49-F238E27FC236}">
                <a16:creationId xmlns:a16="http://schemas.microsoft.com/office/drawing/2014/main" id="{B506E905-5FCF-C840-965B-A65D25188522}"/>
              </a:ext>
            </a:extLst>
          </p:cNvPr>
          <p:cNvGraphicFramePr>
            <a:graphicFrameLocks noGrp="1"/>
          </p:cNvGraphicFramePr>
          <p:nvPr/>
        </p:nvGraphicFramePr>
        <p:xfrm>
          <a:off x="3861150" y="2870575"/>
          <a:ext cx="782051" cy="17530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2051">
                  <a:extLst>
                    <a:ext uri="{9D8B030D-6E8A-4147-A177-3AD203B41FA5}">
                      <a16:colId xmlns:a16="http://schemas.microsoft.com/office/drawing/2014/main" val="1303538003"/>
                    </a:ext>
                  </a:extLst>
                </a:gridCol>
              </a:tblGrid>
              <a:tr h="439771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735804"/>
                  </a:ext>
                </a:extLst>
              </a:tr>
              <a:tr h="439771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117211"/>
                  </a:ext>
                </a:extLst>
              </a:tr>
              <a:tr h="433747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31.7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007108"/>
                  </a:ext>
                </a:extLst>
              </a:tr>
              <a:tr h="439771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501563"/>
                  </a:ext>
                </a:extLst>
              </a:tr>
            </a:tbl>
          </a:graphicData>
        </a:graphic>
      </p:graphicFrame>
      <p:sp>
        <p:nvSpPr>
          <p:cNvPr id="14" name="Parenthèses 36">
            <a:extLst>
              <a:ext uri="{FF2B5EF4-FFF2-40B4-BE49-F238E27FC236}">
                <a16:creationId xmlns:a16="http://schemas.microsoft.com/office/drawing/2014/main" id="{6562204D-13D3-8E4C-B62D-6291E24F4E03}"/>
              </a:ext>
            </a:extLst>
          </p:cNvPr>
          <p:cNvSpPr/>
          <p:nvPr/>
        </p:nvSpPr>
        <p:spPr>
          <a:xfrm>
            <a:off x="3840373" y="2990630"/>
            <a:ext cx="799379" cy="1622937"/>
          </a:xfrm>
          <a:prstGeom prst="bracket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" name="ZoneTexte 37">
            <a:extLst>
              <a:ext uri="{FF2B5EF4-FFF2-40B4-BE49-F238E27FC236}">
                <a16:creationId xmlns:a16="http://schemas.microsoft.com/office/drawing/2014/main" id="{943221F3-034E-B744-9CD1-A89AD2E237BC}"/>
              </a:ext>
            </a:extLst>
          </p:cNvPr>
          <p:cNvSpPr txBox="1"/>
          <p:nvPr/>
        </p:nvSpPr>
        <p:spPr>
          <a:xfrm>
            <a:off x="4967114" y="3841058"/>
            <a:ext cx="17796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Quantization</a:t>
            </a:r>
            <a:endParaRPr lang="fr-FR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F4ABA-EDD0-1846-8D46-D915EC4FB2EE}"/>
              </a:ext>
            </a:extLst>
          </p:cNvPr>
          <p:cNvSpPr txBox="1"/>
          <p:nvPr/>
        </p:nvSpPr>
        <p:spPr>
          <a:xfrm>
            <a:off x="108697" y="6156426"/>
            <a:ext cx="11974606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D. </a:t>
            </a:r>
            <a:r>
              <a:rPr lang="en-US" sz="1400" dirty="0" err="1"/>
              <a:t>Basu</a:t>
            </a:r>
            <a:r>
              <a:rPr lang="en-US" sz="1400" dirty="0"/>
              <a:t> et al., “</a:t>
            </a:r>
            <a:r>
              <a:rPr lang="en-US" sz="1400" dirty="0" err="1"/>
              <a:t>Qsparse</a:t>
            </a:r>
            <a:r>
              <a:rPr lang="en-US" sz="1400" dirty="0"/>
              <a:t>-local-SGD: Distributed SGD with Quantization, </a:t>
            </a:r>
            <a:r>
              <a:rPr lang="en-US" sz="1400" dirty="0" err="1"/>
              <a:t>Sparsification</a:t>
            </a:r>
            <a:r>
              <a:rPr lang="en-US" sz="1400" dirty="0"/>
              <a:t> and Local Computations,” in </a:t>
            </a:r>
            <a:r>
              <a:rPr lang="en-US" sz="1400" dirty="0" err="1"/>
              <a:t>NeurIPS</a:t>
            </a:r>
            <a:r>
              <a:rPr lang="en-US" sz="1400" dirty="0"/>
              <a:t>, 2019</a:t>
            </a:r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DFFA0B49-FB14-0845-9B9E-01DE00CA3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84D5896B-B86B-864A-9274-3ADA8F73C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B116C-1C65-0D44-8BF7-4520681B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08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D70F6-243A-1346-A92C-9707DBF12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ATOMO, </a:t>
            </a:r>
            <a:r>
              <a:rPr lang="en-US" dirty="0" err="1"/>
              <a:t>GradiVeQ</a:t>
            </a:r>
            <a:r>
              <a:rPr lang="en-US" dirty="0"/>
              <a:t>, </a:t>
            </a:r>
            <a:r>
              <a:rPr lang="en-US" dirty="0" err="1"/>
              <a:t>PowerSGD</a:t>
            </a:r>
            <a:r>
              <a:rPr lang="en-US" dirty="0"/>
              <a:t>, </a:t>
            </a:r>
            <a:r>
              <a:rPr lang="en-US" dirty="0" err="1"/>
              <a:t>GradZip</a:t>
            </a:r>
            <a:r>
              <a:rPr lang="zh-TW" altLang="en-US" dirty="0" err="1"/>
              <a:t> </a:t>
            </a:r>
            <a:r>
              <a:rPr lang="en-US" altLang="zh-TW" dirty="0" err="1"/>
              <a:t>–</a:t>
            </a:r>
            <a:r>
              <a:rPr lang="zh-TW" altLang="en-US" dirty="0" err="1"/>
              <a:t> </a:t>
            </a:r>
            <a:r>
              <a:rPr lang="en-US" altLang="zh-TW" dirty="0" err="1"/>
              <a:t>Low-rank</a:t>
            </a:r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2E3D7-AB87-7E4A-A4ED-455F9D3F2D72}"/>
              </a:ext>
            </a:extLst>
          </p:cNvPr>
          <p:cNvSpPr txBox="1"/>
          <p:nvPr/>
        </p:nvSpPr>
        <p:spPr>
          <a:xfrm>
            <a:off x="108697" y="5328955"/>
            <a:ext cx="11974606" cy="11849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H. Wang et al., “ATOMO: Communication Efficient Learning via Atomic </a:t>
            </a:r>
            <a:r>
              <a:rPr lang="en-US" sz="1400" dirty="0" err="1"/>
              <a:t>Sparsification</a:t>
            </a:r>
            <a:r>
              <a:rPr lang="en-US" sz="1400" dirty="0"/>
              <a:t>”, </a:t>
            </a:r>
            <a:r>
              <a:rPr lang="en-US" sz="1400" i="1" dirty="0" err="1"/>
              <a:t>NeurIPS</a:t>
            </a:r>
            <a:r>
              <a:rPr lang="en-US" sz="1400" dirty="0"/>
              <a:t>, 2018.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M. Yu et al. “</a:t>
            </a:r>
            <a:r>
              <a:rPr lang="en-US" sz="1400" dirty="0" err="1"/>
              <a:t>GradiVeQ</a:t>
            </a:r>
            <a:r>
              <a:rPr lang="en-US" sz="1400" dirty="0"/>
              <a:t>: Vector Quantization for Bandwidth-Efficient Gradient Aggregation in Distributed CNN Training”, </a:t>
            </a:r>
            <a:r>
              <a:rPr lang="en-US" sz="1400" i="1" dirty="0" err="1"/>
              <a:t>NeurIPS</a:t>
            </a:r>
            <a:r>
              <a:rPr lang="en-US" sz="1400" dirty="0"/>
              <a:t>, 2018.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T. </a:t>
            </a:r>
            <a:r>
              <a:rPr lang="en-US" sz="1400" dirty="0" err="1"/>
              <a:t>Vogels</a:t>
            </a:r>
            <a:r>
              <a:rPr lang="en-US" sz="1400" dirty="0"/>
              <a:t> et al.,  “</a:t>
            </a:r>
            <a:r>
              <a:rPr lang="en-US" sz="1400" dirty="0" err="1"/>
              <a:t>PowerSGD</a:t>
            </a:r>
            <a:r>
              <a:rPr lang="en-US" sz="1400" dirty="0"/>
              <a:t>: Practical Low-Rank Gradient Compression for Distributed Optimization”, </a:t>
            </a:r>
            <a:r>
              <a:rPr lang="en-US" sz="1400" i="1" dirty="0" err="1"/>
              <a:t>NeurIPS</a:t>
            </a:r>
            <a:r>
              <a:rPr lang="en-US" sz="1400" dirty="0"/>
              <a:t>, 2019.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M. Cho  et al., “</a:t>
            </a:r>
            <a:r>
              <a:rPr lang="en-US" sz="1400" dirty="0" err="1"/>
              <a:t>GradZip</a:t>
            </a:r>
            <a:r>
              <a:rPr lang="en-US" sz="1400" dirty="0"/>
              <a:t>: Gradient Compression using Alternating Matrix Factorization for Large-scale Deep Learning”, </a:t>
            </a:r>
            <a:r>
              <a:rPr lang="en-US" sz="1400" i="1" dirty="0" err="1"/>
              <a:t>NeurIPS</a:t>
            </a:r>
            <a:r>
              <a:rPr lang="en-US" sz="1400" dirty="0"/>
              <a:t>, 2019.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CC6883-BFCC-4946-B6E2-09CFFEE96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39" y="1285866"/>
            <a:ext cx="5017906" cy="2098397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FCBA189-6BFC-114D-AC06-A737A38058BA}"/>
              </a:ext>
            </a:extLst>
          </p:cNvPr>
          <p:cNvSpPr txBox="1">
            <a:spLocks/>
          </p:cNvSpPr>
          <p:nvPr/>
        </p:nvSpPr>
        <p:spPr>
          <a:xfrm>
            <a:off x="5995639" y="1226152"/>
            <a:ext cx="5647335" cy="2656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ATOMO</a:t>
            </a:r>
            <a:r>
              <a:rPr lang="en-US" sz="2000" dirty="0"/>
              <a:t>: minimize variance of stochastic gradient</a:t>
            </a:r>
          </a:p>
          <a:p>
            <a:r>
              <a:rPr lang="en-US" sz="2000" dirty="0" err="1">
                <a:solidFill>
                  <a:schemeClr val="accent1"/>
                </a:solidFill>
              </a:rPr>
              <a:t>GradiVeQ</a:t>
            </a:r>
            <a:r>
              <a:rPr lang="en-US" sz="2000" dirty="0"/>
              <a:t>: uses SVD</a:t>
            </a:r>
          </a:p>
          <a:p>
            <a:r>
              <a:rPr lang="en-US" sz="2000" dirty="0" err="1">
                <a:solidFill>
                  <a:schemeClr val="accent1"/>
                </a:solidFill>
              </a:rPr>
              <a:t>PowerSGD</a:t>
            </a:r>
            <a:r>
              <a:rPr lang="en-US" sz="2000" dirty="0"/>
              <a:t>: decompose by power iterations</a:t>
            </a:r>
          </a:p>
          <a:p>
            <a:r>
              <a:rPr lang="en-US" sz="2000" dirty="0" err="1">
                <a:solidFill>
                  <a:schemeClr val="accent1"/>
                </a:solidFill>
              </a:rPr>
              <a:t>GradZip</a:t>
            </a:r>
            <a:r>
              <a:rPr lang="en-US" sz="2000" dirty="0"/>
              <a:t>: similar to </a:t>
            </a:r>
            <a:r>
              <a:rPr lang="en-US" sz="2000" dirty="0" err="1"/>
              <a:t>PowerSGD</a:t>
            </a:r>
            <a:r>
              <a:rPr lang="en-US" sz="2000" dirty="0"/>
              <a:t> with an additional </a:t>
            </a:r>
            <a:r>
              <a:rPr lang="en-US" sz="2000" dirty="0" err="1"/>
              <a:t>regularizer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A9A4C-5DD1-0744-806B-57110CDD1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08C49A-73BB-5044-84C0-8D6C18EF1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B4A177-2590-F244-AD2B-DF0852A2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9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510D4-24D4-3745-9B08-D86B64C72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GRACE: Framework and Benchmark for Compressed Communication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5F4BD6-737F-7E47-BA79-28596D41ED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Code at </a:t>
            </a:r>
            <a:r>
              <a:rPr lang="en-US" dirty="0">
                <a:hlinkClick r:id="rId3"/>
              </a:rPr>
              <a:t>https://github.com/sands-lab/grace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9476A-4F37-104C-9AFD-8137176CE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B40C5B-DF34-5542-B476-9BDC94123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A47D6-7578-9E45-A453-BCA2D41B1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41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8CAE8-CE6F-E14E-8976-5258F8351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Convergence Speed – Theory vs Practice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EFC9B5-C261-A945-AC08-90DCEA22CBCA}"/>
              </a:ext>
            </a:extLst>
          </p:cNvPr>
          <p:cNvSpPr txBox="1"/>
          <p:nvPr/>
        </p:nvSpPr>
        <p:spPr>
          <a:xfrm rot="16200000">
            <a:off x="-678487" y="3994987"/>
            <a:ext cx="1968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Top-1 Accuracy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6457857-BEB1-B147-911C-E95DE3E74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27305" y="3295720"/>
            <a:ext cx="2119885" cy="22028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VGG16</a:t>
            </a:r>
          </a:p>
          <a:p>
            <a:pPr marL="0" indent="0">
              <a:buNone/>
            </a:pPr>
            <a:r>
              <a:rPr lang="en-US" sz="1800" dirty="0"/>
              <a:t>CIFAR-10 </a:t>
            </a:r>
          </a:p>
          <a:p>
            <a:pPr marL="0" indent="0">
              <a:buNone/>
            </a:pPr>
            <a:r>
              <a:rPr lang="en-US" sz="1800" dirty="0"/>
              <a:t>TensorFlow</a:t>
            </a:r>
          </a:p>
          <a:p>
            <a:pPr marL="0" indent="0">
              <a:buNone/>
            </a:pPr>
            <a:r>
              <a:rPr lang="en-US" sz="1800" dirty="0"/>
              <a:t>8 workers </a:t>
            </a:r>
          </a:p>
          <a:p>
            <a:pPr marL="0" indent="0">
              <a:buNone/>
            </a:pPr>
            <a:r>
              <a:rPr lang="en-US" sz="1800" dirty="0"/>
              <a:t>25 Gbps network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F8CA62-2F5B-0E48-A884-18760E2C359F}"/>
              </a:ext>
            </a:extLst>
          </p:cNvPr>
          <p:cNvSpPr txBox="1">
            <a:spLocks/>
          </p:cNvSpPr>
          <p:nvPr/>
        </p:nvSpPr>
        <p:spPr>
          <a:xfrm>
            <a:off x="1204336" y="955949"/>
            <a:ext cx="10515600" cy="2717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Which gradient compressor is better and when?</a:t>
            </a:r>
            <a:endParaRPr lang="en-US" sz="2400" dirty="0"/>
          </a:p>
          <a:p>
            <a:r>
              <a:rPr lang="en-US" sz="2400" dirty="0"/>
              <a:t>No standardized evaluation</a:t>
            </a:r>
          </a:p>
          <a:p>
            <a:r>
              <a:rPr lang="en-US" sz="2400" dirty="0"/>
              <a:t>Unclear how different factors affect the relative performance </a:t>
            </a:r>
          </a:p>
          <a:p>
            <a:pPr lvl="1"/>
            <a:r>
              <a:rPr lang="en-US" sz="1800" dirty="0"/>
              <a:t>DNN architecture, compression level, communication style, …</a:t>
            </a:r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03D58631-5329-B149-A219-B4C17860C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59" y="2869659"/>
            <a:ext cx="9312619" cy="3647123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6354994-DB18-7B46-95D7-A1A349896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4035D-E4BA-8E48-AD2A-D31E8CB94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B4C89-767E-8F4A-913D-A655F1643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375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9C7A6-5032-174F-ADCA-D0412D632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Implementation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A75662F-CD11-3747-A944-3BEE212BE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327" y="1165860"/>
            <a:ext cx="6974662" cy="5190490"/>
          </a:xfrm>
        </p:spPr>
        <p:txBody>
          <a:bodyPr>
            <a:normAutofit/>
          </a:bodyPr>
          <a:lstStyle/>
          <a:p>
            <a:r>
              <a:rPr lang="en-US" dirty="0"/>
              <a:t>Quantization &amp; </a:t>
            </a:r>
            <a:r>
              <a:rPr lang="en-US" dirty="0" err="1"/>
              <a:t>Sparsification</a:t>
            </a:r>
            <a:endParaRPr lang="en-US" dirty="0"/>
          </a:p>
          <a:p>
            <a:r>
              <a:rPr lang="en-US" dirty="0"/>
              <a:t>Optimizers</a:t>
            </a:r>
          </a:p>
          <a:p>
            <a:pPr lvl="1"/>
            <a:r>
              <a:rPr lang="en-US" dirty="0"/>
              <a:t>SGD, </a:t>
            </a:r>
            <a:r>
              <a:rPr lang="en-US" dirty="0" err="1"/>
              <a:t>AdaGrad</a:t>
            </a:r>
            <a:r>
              <a:rPr lang="en-US" dirty="0"/>
              <a:t>, ADAM,…</a:t>
            </a:r>
          </a:p>
          <a:p>
            <a:r>
              <a:rPr lang="en-US" dirty="0"/>
              <a:t>Popular frameworks</a:t>
            </a:r>
          </a:p>
          <a:p>
            <a:pPr lvl="1"/>
            <a:r>
              <a:rPr lang="en-US" dirty="0"/>
              <a:t>TensorFlow</a:t>
            </a:r>
          </a:p>
          <a:p>
            <a:pPr lvl="1"/>
            <a:r>
              <a:rPr lang="en-US" dirty="0" err="1"/>
              <a:t>PyTorch</a:t>
            </a:r>
            <a:endParaRPr lang="en-US" dirty="0"/>
          </a:p>
          <a:p>
            <a:r>
              <a:rPr lang="en-US" dirty="0"/>
              <a:t>P2P &amp; Master/Worker</a:t>
            </a:r>
          </a:p>
          <a:p>
            <a:pPr lvl="1"/>
            <a:r>
              <a:rPr lang="en-US" dirty="0" err="1"/>
              <a:t>Horovod</a:t>
            </a:r>
            <a:r>
              <a:rPr lang="en-US" dirty="0"/>
              <a:t> (</a:t>
            </a:r>
            <a:r>
              <a:rPr lang="en-US" dirty="0" err="1"/>
              <a:t>OpenMPI</a:t>
            </a:r>
            <a:r>
              <a:rPr lang="en-US" dirty="0"/>
              <a:t>, NCCL)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FCED80-A1FC-F842-92A3-9601C9825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E90981-D18D-9F48-8129-E3080BFCF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A89260-5EA5-DA44-8257-8251D1E0A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103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8FF828D7-565A-3F44-B867-95A121945E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973017"/>
              </p:ext>
            </p:extLst>
          </p:nvPr>
        </p:nvGraphicFramePr>
        <p:xfrm>
          <a:off x="691463" y="883973"/>
          <a:ext cx="3969966" cy="5494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9966">
                  <a:extLst>
                    <a:ext uri="{9D8B030D-6E8A-4147-A177-3AD203B41FA5}">
                      <a16:colId xmlns:a16="http://schemas.microsoft.com/office/drawing/2014/main" val="1844187618"/>
                    </a:ext>
                  </a:extLst>
                </a:gridCol>
              </a:tblGrid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tx1"/>
                          </a:solidFill>
                        </a:rPr>
                        <a:t>SignSGD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0760929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SIGNUM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568776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QSGD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3168102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TernGrad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4739515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Top</a:t>
                      </a:r>
                      <a:r>
                        <a:rPr lang="en-US" sz="1800" baseline="-25000">
                          <a:solidFill>
                            <a:schemeClr val="tx1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738802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Rand</a:t>
                      </a:r>
                      <a:r>
                        <a:rPr lang="en-US" sz="1800" baseline="-25000">
                          <a:solidFill>
                            <a:schemeClr val="tx1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2904922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Threshold</a:t>
                      </a:r>
                      <a:r>
                        <a:rPr lang="en-US" sz="1800" baseline="-25000">
                          <a:solidFill>
                            <a:schemeClr val="tx1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5123474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Adaptive Sparse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038059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Adaptive Quantization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4036636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1-bit SGD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5584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8-bit Quantization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496879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Deep Gradient Compression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668619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PowerSGD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9974628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SketchML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4217619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C</a:t>
                      </a:r>
                      <a:r>
                        <a:rPr lang="en-US" sz="1800" baseline="-25000">
                          <a:solidFill>
                            <a:schemeClr val="tx1"/>
                          </a:solidFill>
                        </a:rPr>
                        <a:t>NAT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9492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3679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46F09-A7F1-D643-AC38-491D0B710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373380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574C3-C104-AB48-94F3-C9554A123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9419" y="1107700"/>
            <a:ext cx="3215640" cy="4938472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WORKER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Compress</a:t>
            </a:r>
          </a:p>
          <a:p>
            <a:pPr lvl="1"/>
            <a:r>
              <a:rPr lang="en-US" dirty="0"/>
              <a:t>Quantize</a:t>
            </a:r>
          </a:p>
          <a:p>
            <a:pPr lvl="1"/>
            <a:r>
              <a:rPr lang="en-US" dirty="0" err="1"/>
              <a:t>Sparsify</a:t>
            </a:r>
            <a:endParaRPr lang="en-US" dirty="0"/>
          </a:p>
          <a:p>
            <a:pPr lvl="1"/>
            <a:r>
              <a:rPr lang="en-US" dirty="0"/>
              <a:t>Pack</a:t>
            </a:r>
          </a:p>
          <a:p>
            <a:r>
              <a:rPr lang="en-US" dirty="0" err="1"/>
              <a:t>useMemory</a:t>
            </a:r>
            <a:endParaRPr lang="en-US" dirty="0"/>
          </a:p>
          <a:p>
            <a:r>
              <a:rPr lang="en-US" dirty="0" err="1"/>
              <a:t>updateMemory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6D310D-3DB3-234D-AF5C-CEB3AC5A5CD6}"/>
              </a:ext>
            </a:extLst>
          </p:cNvPr>
          <p:cNvGrpSpPr/>
          <p:nvPr/>
        </p:nvGrpSpPr>
        <p:grpSpPr>
          <a:xfrm>
            <a:off x="5486400" y="653805"/>
            <a:ext cx="6576060" cy="5303752"/>
            <a:chOff x="7109476" y="105156"/>
            <a:chExt cx="4952984" cy="370484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87C147F-C382-7D43-981A-F8058C7C59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1236"/>
            <a:stretch/>
          </p:blipFill>
          <p:spPr>
            <a:xfrm>
              <a:off x="7109476" y="136525"/>
              <a:ext cx="4952984" cy="3673475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4ACD35B-CE21-5B45-ACAA-8215275A6837}"/>
                </a:ext>
              </a:extLst>
            </p:cNvPr>
            <p:cNvGrpSpPr/>
            <p:nvPr/>
          </p:nvGrpSpPr>
          <p:grpSpPr>
            <a:xfrm>
              <a:off x="7381893" y="105156"/>
              <a:ext cx="3356598" cy="2409444"/>
              <a:chOff x="7381893" y="105156"/>
              <a:chExt cx="3356598" cy="240944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EB212DF-9CF5-8642-A608-F09A3B961F64}"/>
                  </a:ext>
                </a:extLst>
              </p:cNvPr>
              <p:cNvSpPr txBox="1"/>
              <p:nvPr/>
            </p:nvSpPr>
            <p:spPr>
              <a:xfrm>
                <a:off x="7858139" y="536466"/>
                <a:ext cx="2880352" cy="237744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square" rtlCol="0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22EDEE3-089B-194C-8960-009D76274850}"/>
                  </a:ext>
                </a:extLst>
              </p:cNvPr>
              <p:cNvSpPr txBox="1"/>
              <p:nvPr/>
            </p:nvSpPr>
            <p:spPr>
              <a:xfrm>
                <a:off x="7381893" y="105156"/>
                <a:ext cx="1703058" cy="237744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square" rtlCol="0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C59F47D-AB7E-904D-B0EA-FD1661E1B939}"/>
                  </a:ext>
                </a:extLst>
              </p:cNvPr>
              <p:cNvSpPr txBox="1"/>
              <p:nvPr/>
            </p:nvSpPr>
            <p:spPr>
              <a:xfrm>
                <a:off x="8313979" y="2276856"/>
                <a:ext cx="1703058" cy="237744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square" rtlCol="0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A4D4268-7660-D24A-8622-C301BD285163}"/>
                </a:ext>
              </a:extLst>
            </p:cNvPr>
            <p:cNvGrpSpPr/>
            <p:nvPr/>
          </p:nvGrpSpPr>
          <p:grpSpPr>
            <a:xfrm>
              <a:off x="7597140" y="1367799"/>
              <a:ext cx="3954780" cy="1350504"/>
              <a:chOff x="7597140" y="1367799"/>
              <a:chExt cx="3954780" cy="1350504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4697405-05F4-B04C-BBC8-DFB404FEA44E}"/>
                  </a:ext>
                </a:extLst>
              </p:cNvPr>
              <p:cNvSpPr txBox="1"/>
              <p:nvPr/>
            </p:nvSpPr>
            <p:spPr>
              <a:xfrm>
                <a:off x="7597140" y="1367799"/>
                <a:ext cx="2628900" cy="237744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square" rtlCol="0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73C10FA-4B8E-FE4D-8BF6-A24E0B3A8E79}"/>
                  </a:ext>
                </a:extLst>
              </p:cNvPr>
              <p:cNvSpPr txBox="1"/>
              <p:nvPr/>
            </p:nvSpPr>
            <p:spPr>
              <a:xfrm>
                <a:off x="8039100" y="2480559"/>
                <a:ext cx="3512820" cy="237744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square" rtlCol="0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21AE757-ED9B-194B-906B-AD9D95CB38A0}"/>
                </a:ext>
              </a:extLst>
            </p:cNvPr>
            <p:cNvGrpSpPr/>
            <p:nvPr/>
          </p:nvGrpSpPr>
          <p:grpSpPr>
            <a:xfrm>
              <a:off x="8610600" y="994915"/>
              <a:ext cx="2331720" cy="2585452"/>
              <a:chOff x="8610600" y="994915"/>
              <a:chExt cx="2331720" cy="2585452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4DC600C-F92C-334A-9D3C-4C02DDD80062}"/>
                  </a:ext>
                </a:extLst>
              </p:cNvPr>
              <p:cNvSpPr txBox="1"/>
              <p:nvPr/>
            </p:nvSpPr>
            <p:spPr>
              <a:xfrm>
                <a:off x="8610600" y="994915"/>
                <a:ext cx="1493520" cy="237744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square" rtlCol="0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957A353-BEAA-CD4F-BF88-0F2C8519C891}"/>
                  </a:ext>
                </a:extLst>
              </p:cNvPr>
              <p:cNvSpPr txBox="1"/>
              <p:nvPr/>
            </p:nvSpPr>
            <p:spPr>
              <a:xfrm>
                <a:off x="8839208" y="2028187"/>
                <a:ext cx="716272" cy="237744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square" rtlCol="0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0909496-1665-C84D-90A1-1E96D71FDBD9}"/>
                  </a:ext>
                </a:extLst>
              </p:cNvPr>
              <p:cNvSpPr txBox="1"/>
              <p:nvPr/>
            </p:nvSpPr>
            <p:spPr>
              <a:xfrm>
                <a:off x="8869696" y="3342623"/>
                <a:ext cx="2072624" cy="237744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txBody>
              <a:bodyPr wrap="square" rtlCol="0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D3504627-3C7A-2B4C-A753-AB3092AE3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674C733-0741-124D-A413-F26EB83A7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09E34-93F0-2243-9715-AAFF55754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37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8D273-0C74-964A-AC1B-64AD0E6F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GRACE 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A84D37-0952-324C-9616-3CC55FFB5335}"/>
              </a:ext>
            </a:extLst>
          </p:cNvPr>
          <p:cNvSpPr txBox="1"/>
          <p:nvPr/>
        </p:nvSpPr>
        <p:spPr>
          <a:xfrm>
            <a:off x="4783876" y="1156125"/>
            <a:ext cx="7253909" cy="46966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10000"/>
              </a:lnSpc>
              <a:defRPr/>
            </a:pPr>
            <a:r>
              <a:rPr lang="en-US" sz="1600" dirty="0">
                <a:solidFill>
                  <a:srgbClr val="D73A4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E3620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TopKCompressor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E3620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Compressor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D73A4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def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sz="1600" dirty="0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(self, ratio, mem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 err="1">
                <a:solidFill>
                  <a:srgbClr val="E3620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NoneMemory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(), comm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 err="1">
                <a:solidFill>
                  <a:srgbClr val="E3620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Allgather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()):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super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</a:t>
            </a:r>
            <a:r>
              <a:rPr lang="en-US" sz="1600" dirty="0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sz="1600" dirty="0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(mem, comm)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self.ratio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ratio</a:t>
            </a:r>
          </a:p>
          <a:p>
            <a:pPr fontAlgn="t">
              <a:lnSpc>
                <a:spcPct val="110000"/>
              </a:lnSpc>
            </a:pPr>
            <a:endParaRPr lang="en-US" sz="1600" dirty="0">
              <a:solidFill>
                <a:srgbClr val="D73A4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D73A4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def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compress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(self, tensor, name):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shape 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tensor.</a:t>
            </a:r>
            <a:r>
              <a:rPr lang="en-US" sz="1600" dirty="0" err="1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tensor 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tensor.</a:t>
            </a:r>
            <a:r>
              <a:rPr lang="en-US" sz="1600" dirty="0" err="1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flatten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values,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</a:t>
            </a:r>
            <a:r>
              <a:rPr lang="en-US" sz="1600" dirty="0" err="1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sparsify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(tensor,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self.ratio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torch.topk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ctx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tensor.</a:t>
            </a:r>
            <a:r>
              <a:rPr lang="en-US" sz="1600" dirty="0" err="1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numel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(), shape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D73A4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[values,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],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ctx</a:t>
            </a:r>
            <a:endParaRPr lang="en-US" sz="1600" dirty="0">
              <a:solidFill>
                <a:srgbClr val="24292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t">
              <a:lnSpc>
                <a:spcPct val="110000"/>
              </a:lnSpc>
            </a:pPr>
            <a:endParaRPr lang="en-US" sz="1600" dirty="0">
              <a:solidFill>
                <a:srgbClr val="D73A4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D73A4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def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decompress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(self, comps,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ctx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numel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shape 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ctx</a:t>
            </a:r>
            <a:endParaRPr lang="en-US" sz="1600" dirty="0">
              <a:solidFill>
                <a:srgbClr val="24292E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values,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comps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 </a:t>
            </a:r>
            <a:r>
              <a:rPr lang="en-US" sz="1600" dirty="0">
                <a:solidFill>
                  <a:srgbClr val="005C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</a:t>
            </a:r>
            <a:r>
              <a:rPr lang="en-US" sz="1600" dirty="0" err="1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desparsify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numel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values,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fontAlgn="t">
              <a:lnSpc>
                <a:spcPct val="110000"/>
              </a:lnSpc>
            </a:pPr>
            <a:r>
              <a:rPr lang="en-US" sz="1600" dirty="0">
                <a:solidFill>
                  <a:srgbClr val="D73A4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</a:t>
            </a:r>
            <a:r>
              <a:rPr lang="en-US" sz="1600" dirty="0" err="1">
                <a:solidFill>
                  <a:srgbClr val="6F42C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</a:t>
            </a:r>
            <a:r>
              <a:rPr lang="en-US" sz="1600" dirty="0">
                <a:solidFill>
                  <a:srgbClr val="2429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(shape)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591016-11C6-E042-9256-7DDEA958B33F}"/>
              </a:ext>
            </a:extLst>
          </p:cNvPr>
          <p:cNvSpPr txBox="1"/>
          <p:nvPr/>
        </p:nvSpPr>
        <p:spPr>
          <a:xfrm>
            <a:off x="154215" y="1499940"/>
            <a:ext cx="4629661" cy="353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Provides a unified API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sparsify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desparsify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quantize/dequantize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Error feedback support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Compensate for errors accumulated due to lossy compression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 err="1"/>
              <a:t>AllReduce</a:t>
            </a:r>
            <a:r>
              <a:rPr lang="en-US" sz="2400" dirty="0"/>
              <a:t> &amp; </a:t>
            </a:r>
            <a:r>
              <a:rPr lang="en-US" sz="2400" dirty="0" err="1"/>
              <a:t>AllGather</a:t>
            </a:r>
            <a:br>
              <a:rPr lang="en-US" sz="2400" dirty="0"/>
            </a:br>
            <a:r>
              <a:rPr lang="en-US" sz="2400" dirty="0"/>
              <a:t>communication strategy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 err="1"/>
              <a:t>PyTorch</a:t>
            </a:r>
            <a:r>
              <a:rPr lang="en-US" sz="2400" dirty="0"/>
              <a:t> and TensorFlow support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5E06948-E0E8-164A-817C-57B9C22C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28A78A5-A858-A245-B949-16AC8D888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4FF660-A085-CA4D-A93D-1E4AAF8B2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38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D86DB-8A15-C84F-ABEE-33330D45F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16 compressors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EADAE5-D1A1-1D43-B6A8-B50AEA851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597" y="2654327"/>
            <a:ext cx="4524911" cy="29591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62AA02-6CD2-8445-8D5C-987A699FA3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598" y="1690688"/>
            <a:ext cx="9246742" cy="5974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37029E-93D6-FB46-95B0-2DD42A05F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1430" y="2654327"/>
            <a:ext cx="4524910" cy="29591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474778-B5CA-264D-A61C-D4B71DBE855C}"/>
              </a:ext>
            </a:extLst>
          </p:cNvPr>
          <p:cNvSpPr txBox="1"/>
          <p:nvPr/>
        </p:nvSpPr>
        <p:spPr>
          <a:xfrm>
            <a:off x="154216" y="1690688"/>
            <a:ext cx="2235382" cy="4937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/>
              <a:t>NCF benchmark example on</a:t>
            </a:r>
            <a:br>
              <a:rPr lang="en-US" sz="2400" dirty="0"/>
            </a:br>
            <a:r>
              <a:rPr lang="en-US" sz="2400" dirty="0"/>
              <a:t>ML-20m dataset on an 8-worker, 1 x V100 each, 10 </a:t>
            </a:r>
            <a:r>
              <a:rPr lang="en-US" sz="2400" dirty="0" err="1"/>
              <a:t>GbE</a:t>
            </a:r>
            <a:r>
              <a:rPr lang="en-US" sz="2400" dirty="0"/>
              <a:t> network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Results are relative to </a:t>
            </a:r>
            <a:r>
              <a:rPr lang="en-US" sz="2400" b="1" dirty="0"/>
              <a:t>no compression baseline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9A8A23F-C1A2-F44A-87CC-B523C6F9441C}"/>
              </a:ext>
            </a:extLst>
          </p:cNvPr>
          <p:cNvSpPr/>
          <p:nvPr/>
        </p:nvSpPr>
        <p:spPr>
          <a:xfrm>
            <a:off x="2592245" y="5813659"/>
            <a:ext cx="4322263" cy="814984"/>
          </a:xfrm>
          <a:prstGeom prst="wedgeRoundRectCallout">
            <a:avLst>
              <a:gd name="adj1" fmla="val -33511"/>
              <a:gd name="adj2" fmla="val -109873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0" dirty="0">
                <a:solidFill>
                  <a:schemeClr val="tx1"/>
                </a:solidFill>
                <a:latin typeface="+mn-lt"/>
              </a:rPr>
              <a:t>Compression not always a win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40418ED-BC5D-ED47-81A9-85C5C8E1CE74}"/>
              </a:ext>
            </a:extLst>
          </p:cNvPr>
          <p:cNvSpPr/>
          <p:nvPr/>
        </p:nvSpPr>
        <p:spPr>
          <a:xfrm>
            <a:off x="2993875" y="2712077"/>
            <a:ext cx="769603" cy="2484110"/>
          </a:xfrm>
          <a:prstGeom prst="roundRect">
            <a:avLst/>
          </a:prstGeom>
          <a:solidFill>
            <a:schemeClr val="accent2">
              <a:lumMod val="40000"/>
              <a:lumOff val="60000"/>
              <a:alpha val="38431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E9DFEC3-7F57-E246-A8C3-E480F1F3E890}"/>
              </a:ext>
            </a:extLst>
          </p:cNvPr>
          <p:cNvSpPr/>
          <p:nvPr/>
        </p:nvSpPr>
        <p:spPr>
          <a:xfrm>
            <a:off x="8075597" y="3429000"/>
            <a:ext cx="1203158" cy="883118"/>
          </a:xfrm>
          <a:prstGeom prst="roundRect">
            <a:avLst/>
          </a:prstGeom>
          <a:solidFill>
            <a:schemeClr val="accent2">
              <a:lumMod val="40000"/>
              <a:lumOff val="60000"/>
              <a:alpha val="38431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0FAA3F5-D2A1-0F4D-9F42-1689D5AD1CBA}"/>
              </a:ext>
            </a:extLst>
          </p:cNvPr>
          <p:cNvCxnSpPr>
            <a:cxnSpLocks/>
          </p:cNvCxnSpPr>
          <p:nvPr/>
        </p:nvCxnSpPr>
        <p:spPr>
          <a:xfrm flipV="1">
            <a:off x="7994322" y="4133893"/>
            <a:ext cx="187152" cy="544417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5D717B1-A26E-C64A-BD1A-0C78FF254071}"/>
              </a:ext>
            </a:extLst>
          </p:cNvPr>
          <p:cNvCxnSpPr>
            <a:cxnSpLocks/>
          </p:cNvCxnSpPr>
          <p:nvPr/>
        </p:nvCxnSpPr>
        <p:spPr>
          <a:xfrm flipV="1">
            <a:off x="8195372" y="3613699"/>
            <a:ext cx="313361" cy="498891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3EBB79D-4FE3-8242-96A3-97F344939D92}"/>
              </a:ext>
            </a:extLst>
          </p:cNvPr>
          <p:cNvCxnSpPr>
            <a:cxnSpLocks/>
          </p:cNvCxnSpPr>
          <p:nvPr/>
        </p:nvCxnSpPr>
        <p:spPr>
          <a:xfrm>
            <a:off x="8508733" y="3584824"/>
            <a:ext cx="567890" cy="25907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ular Callout 20">
            <a:extLst>
              <a:ext uri="{FF2B5EF4-FFF2-40B4-BE49-F238E27FC236}">
                <a16:creationId xmlns:a16="http://schemas.microsoft.com/office/drawing/2014/main" id="{3900CC7E-E251-D946-B86D-73A64E9DFCB9}"/>
              </a:ext>
            </a:extLst>
          </p:cNvPr>
          <p:cNvSpPr/>
          <p:nvPr/>
        </p:nvSpPr>
        <p:spPr>
          <a:xfrm>
            <a:off x="7421594" y="5813659"/>
            <a:ext cx="3932206" cy="814984"/>
          </a:xfrm>
          <a:prstGeom prst="wedgeRoundRectCallout">
            <a:avLst>
              <a:gd name="adj1" fmla="val -23813"/>
              <a:gd name="adj2" fmla="val -218999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0" dirty="0">
                <a:solidFill>
                  <a:schemeClr val="tx1"/>
                </a:solidFill>
                <a:latin typeface="+mn-lt"/>
              </a:rPr>
              <a:t>Volume and quality not always correlate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DDC4B7-39DE-A744-83AD-144DA7F3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4CE6D-5FCC-4A43-89C7-B45536523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288D28-76B8-5447-8F30-394770F0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645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033A1-8CFE-9F49-97E4-EB35A1A60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S</a:t>
            </a:r>
            <a:r>
              <a:rPr lang="en-US" dirty="0"/>
              <a:t>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629EC-7AEB-3040-BDD2-CB317E1CF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881"/>
            <a:ext cx="10515600" cy="5172816"/>
          </a:xfrm>
        </p:spPr>
        <p:txBody>
          <a:bodyPr>
            <a:normAutofit/>
          </a:bodyPr>
          <a:lstStyle/>
          <a:p>
            <a:r>
              <a:rPr lang="en-US" altLang="zh-TW" dirty="0"/>
              <a:t>Grace</a:t>
            </a:r>
            <a:r>
              <a:rPr lang="zh-TW" altLang="en-US" dirty="0"/>
              <a:t> </a:t>
            </a:r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u</a:t>
            </a:r>
            <a:r>
              <a:rPr lang="en-US" dirty="0"/>
              <a:t>nified framework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benchmark</a:t>
            </a:r>
            <a:r>
              <a:rPr lang="en-US" dirty="0"/>
              <a:t> for compressed communication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Main findings:</a:t>
            </a:r>
          </a:p>
          <a:p>
            <a:pPr lvl="1"/>
            <a:r>
              <a:rPr lang="en-US" dirty="0"/>
              <a:t>No compressor is overall best</a:t>
            </a:r>
          </a:p>
          <a:p>
            <a:pPr lvl="1"/>
            <a:r>
              <a:rPr lang="en-US" dirty="0"/>
              <a:t>Computational overheads of compression are not negligible</a:t>
            </a:r>
          </a:p>
          <a:p>
            <a:pPr lvl="1"/>
            <a:r>
              <a:rPr lang="en-US" dirty="0"/>
              <a:t>DNN architecture, collective libraries, bandwidth all have an impact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DF5B5-C6D6-D544-9806-7B4864DA7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FF1926-FF97-544F-B227-592D8E91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743673-A360-5D46-A1C3-D0BE2CB86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28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BB76DE-1A27-C342-AB36-8FF99FE60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220FA3-1467-7444-B158-9D9F6FE3D5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8CA77D-A030-1648-A4A4-11144FF3A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7217DA-E2F9-DC41-9DD4-1A29534C5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68611-A17C-8948-B27B-1693EAC1B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231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Rectangle 188">
            <a:extLst>
              <a:ext uri="{FF2B5EF4-FFF2-40B4-BE49-F238E27FC236}">
                <a16:creationId xmlns:a16="http://schemas.microsoft.com/office/drawing/2014/main" id="{36C4F3DF-D16E-C24C-BBFB-0FD9BA11F044}"/>
              </a:ext>
            </a:extLst>
          </p:cNvPr>
          <p:cNvSpPr/>
          <p:nvPr/>
        </p:nvSpPr>
        <p:spPr>
          <a:xfrm>
            <a:off x="5571834" y="2441960"/>
            <a:ext cx="1678625" cy="1179943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8874A87F-57EB-EF47-B782-019A326E3F23}"/>
              </a:ext>
            </a:extLst>
          </p:cNvPr>
          <p:cNvSpPr/>
          <p:nvPr/>
        </p:nvSpPr>
        <p:spPr>
          <a:xfrm>
            <a:off x="4804716" y="2442241"/>
            <a:ext cx="659680" cy="1179943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3B694E36-D063-EA4B-9450-CD1FE1A7A6D1}"/>
              </a:ext>
            </a:extLst>
          </p:cNvPr>
          <p:cNvSpPr/>
          <p:nvPr/>
        </p:nvSpPr>
        <p:spPr>
          <a:xfrm>
            <a:off x="255973" y="2441960"/>
            <a:ext cx="4441274" cy="1179943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938A9-6F03-E948-8138-30C11DD7B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Compressed Communication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210C56-4A96-6343-ADFB-7075ABE630AB}"/>
              </a:ext>
            </a:extLst>
          </p:cNvPr>
          <p:cNvSpPr txBox="1"/>
          <p:nvPr/>
        </p:nvSpPr>
        <p:spPr>
          <a:xfrm>
            <a:off x="137970" y="3710135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4761457-F289-CD4A-BA11-D19E80FD54EF}"/>
              </a:ext>
            </a:extLst>
          </p:cNvPr>
          <p:cNvGrpSpPr/>
          <p:nvPr/>
        </p:nvGrpSpPr>
        <p:grpSpPr>
          <a:xfrm>
            <a:off x="587132" y="3725836"/>
            <a:ext cx="1997765" cy="1590260"/>
            <a:chOff x="587132" y="2050646"/>
            <a:chExt cx="1997765" cy="1590260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64767AA0-A9D8-EF4F-8AAA-52E518A3C2B2}"/>
                </a:ext>
              </a:extLst>
            </p:cNvPr>
            <p:cNvSpPr/>
            <p:nvPr/>
          </p:nvSpPr>
          <p:spPr>
            <a:xfrm>
              <a:off x="587132" y="2050646"/>
              <a:ext cx="1997765" cy="1590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C79F4DA-C674-A34A-B452-93B5C2E75C15}"/>
                </a:ext>
              </a:extLst>
            </p:cNvPr>
            <p:cNvGrpSpPr/>
            <p:nvPr/>
          </p:nvGrpSpPr>
          <p:grpSpPr>
            <a:xfrm>
              <a:off x="816469" y="2219612"/>
              <a:ext cx="1365680" cy="1111230"/>
              <a:chOff x="4263081" y="2526130"/>
              <a:chExt cx="2498553" cy="2033030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4C3AC6CC-5905-6C4C-9D07-32E3F3766B42}"/>
                  </a:ext>
                </a:extLst>
              </p:cNvPr>
              <p:cNvGrpSpPr/>
              <p:nvPr/>
            </p:nvGrpSpPr>
            <p:grpSpPr>
              <a:xfrm>
                <a:off x="4263081" y="2938576"/>
                <a:ext cx="360000" cy="1208139"/>
                <a:chOff x="4263081" y="2953265"/>
                <a:chExt cx="360000" cy="1208139"/>
              </a:xfrm>
            </p:grpSpPr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1F7B88EA-5C8F-674D-A25B-7BBD6ABF562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295326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DC977C14-C956-7342-A11F-DD1663D2E96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3801404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43B01081-40ED-5C47-81AC-A4940B19150E}"/>
                  </a:ext>
                </a:extLst>
              </p:cNvPr>
              <p:cNvGrpSpPr/>
              <p:nvPr/>
            </p:nvGrpSpPr>
            <p:grpSpPr>
              <a:xfrm>
                <a:off x="5332358" y="2526130"/>
                <a:ext cx="360000" cy="2033030"/>
                <a:chOff x="5250368" y="2526130"/>
                <a:chExt cx="360000" cy="2033030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5F49DA2E-727F-DD44-ABEC-65B587B0469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2526130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0206D38D-6680-9442-9128-DA2C00AD953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336264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74B0E41E-D4AD-6A45-AE0E-7A27F93EFEF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4199160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F88F5C1-1A85-BF41-8737-2FAFD10EDA3C}"/>
                  </a:ext>
                </a:extLst>
              </p:cNvPr>
              <p:cNvGrpSpPr/>
              <p:nvPr/>
            </p:nvGrpSpPr>
            <p:grpSpPr>
              <a:xfrm>
                <a:off x="6401634" y="2938576"/>
                <a:ext cx="360000" cy="1208139"/>
                <a:chOff x="4263081" y="2953265"/>
                <a:chExt cx="360000" cy="1208139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C9B095E3-14C2-7D4A-8535-86E428014BA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295326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FBDE69DD-12E4-FE42-901D-EC8B27D06B6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3801404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7B80BEED-5BD3-6A48-ABC1-14C64C63E7E6}"/>
                  </a:ext>
                </a:extLst>
              </p:cNvPr>
              <p:cNvCxnSpPr>
                <a:stCxn id="50" idx="6"/>
                <a:endCxn id="47" idx="2"/>
              </p:cNvCxnSpPr>
              <p:nvPr/>
            </p:nvCxnSpPr>
            <p:spPr>
              <a:xfrm flipV="1">
                <a:off x="4623081" y="2706130"/>
                <a:ext cx="709277" cy="41244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173A9B70-D7C3-4846-B9D4-F58961802DE8}"/>
                  </a:ext>
                </a:extLst>
              </p:cNvPr>
              <p:cNvCxnSpPr>
                <a:cxnSpLocks/>
                <a:stCxn id="50" idx="6"/>
                <a:endCxn id="48" idx="2"/>
              </p:cNvCxnSpPr>
              <p:nvPr/>
            </p:nvCxnSpPr>
            <p:spPr>
              <a:xfrm>
                <a:off x="4623081" y="3118576"/>
                <a:ext cx="709277" cy="4240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F3EDD015-AF9A-4642-99D6-0D153FADDC1F}"/>
                  </a:ext>
                </a:extLst>
              </p:cNvPr>
              <p:cNvCxnSpPr>
                <a:cxnSpLocks/>
                <a:stCxn id="50" idx="6"/>
                <a:endCxn id="49" idx="2"/>
              </p:cNvCxnSpPr>
              <p:nvPr/>
            </p:nvCxnSpPr>
            <p:spPr>
              <a:xfrm>
                <a:off x="4623081" y="3118576"/>
                <a:ext cx="709277" cy="126058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9BFBC524-6AC8-274B-BDC4-DD6AAD1C6970}"/>
                  </a:ext>
                </a:extLst>
              </p:cNvPr>
              <p:cNvCxnSpPr>
                <a:cxnSpLocks/>
                <a:stCxn id="51" idx="6"/>
                <a:endCxn id="47" idx="2"/>
              </p:cNvCxnSpPr>
              <p:nvPr/>
            </p:nvCxnSpPr>
            <p:spPr>
              <a:xfrm flipV="1">
                <a:off x="4623081" y="2706130"/>
                <a:ext cx="709277" cy="126058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C5C066B2-4547-9E41-8C7E-81AA18C13BCD}"/>
                  </a:ext>
                </a:extLst>
              </p:cNvPr>
              <p:cNvCxnSpPr>
                <a:cxnSpLocks/>
                <a:stCxn id="51" idx="6"/>
                <a:endCxn id="48" idx="2"/>
              </p:cNvCxnSpPr>
              <p:nvPr/>
            </p:nvCxnSpPr>
            <p:spPr>
              <a:xfrm flipV="1">
                <a:off x="4623081" y="3542645"/>
                <a:ext cx="709277" cy="42407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7A4A67B-7C8D-334D-9642-7714915F6739}"/>
                  </a:ext>
                </a:extLst>
              </p:cNvPr>
              <p:cNvCxnSpPr>
                <a:cxnSpLocks/>
                <a:stCxn id="51" idx="6"/>
                <a:endCxn id="49" idx="2"/>
              </p:cNvCxnSpPr>
              <p:nvPr/>
            </p:nvCxnSpPr>
            <p:spPr>
              <a:xfrm>
                <a:off x="4623081" y="3966715"/>
                <a:ext cx="709277" cy="41244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0718D6BB-2B05-6F4C-84A2-7F7EADEC9F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2732353"/>
                <a:ext cx="709277" cy="41244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04D05122-876E-B34D-A0C1-A8C19A8A9B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144799"/>
                <a:ext cx="709277" cy="4240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60CC52B6-2D77-E84C-9BAB-E34E76DCCE8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144799"/>
                <a:ext cx="709277" cy="126058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ECAD99F2-1AA7-4A4C-927E-824185E236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2732353"/>
                <a:ext cx="709277" cy="126058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DB16B10C-3FE1-BF4B-8D59-90A08B886F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3568868"/>
                <a:ext cx="709277" cy="42407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DADD523B-4635-9C45-9CFA-C278425F7BE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992938"/>
                <a:ext cx="709277" cy="41244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9" name="Picture 28" descr="Shape&#10;&#10;Description automatically generated with medium confidence">
              <a:extLst>
                <a:ext uri="{FF2B5EF4-FFF2-40B4-BE49-F238E27FC236}">
                  <a16:creationId xmlns:a16="http://schemas.microsoft.com/office/drawing/2014/main" id="{5540E00F-EF83-1144-B206-4FE41C4A2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05959" y="3284432"/>
              <a:ext cx="649081" cy="305133"/>
            </a:xfrm>
            <a:prstGeom prst="rect">
              <a:avLst/>
            </a:prstGeom>
          </p:spPr>
        </p:pic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3D6B33DD-2633-4046-B2A5-4B325EEE2437}"/>
              </a:ext>
            </a:extLst>
          </p:cNvPr>
          <p:cNvSpPr txBox="1"/>
          <p:nvPr/>
        </p:nvSpPr>
        <p:spPr>
          <a:xfrm>
            <a:off x="6157060" y="3704823"/>
            <a:ext cx="44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3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8125A4B-3F94-894A-A048-2EF72A76DF4C}"/>
              </a:ext>
            </a:extLst>
          </p:cNvPr>
          <p:cNvGrpSpPr/>
          <p:nvPr/>
        </p:nvGrpSpPr>
        <p:grpSpPr>
          <a:xfrm>
            <a:off x="6599244" y="3720524"/>
            <a:ext cx="1997765" cy="1590260"/>
            <a:chOff x="6793744" y="2045334"/>
            <a:chExt cx="1997765" cy="1590260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A81C6200-10E8-3146-B1C8-639767A105B3}"/>
                </a:ext>
              </a:extLst>
            </p:cNvPr>
            <p:cNvSpPr/>
            <p:nvPr/>
          </p:nvSpPr>
          <p:spPr>
            <a:xfrm>
              <a:off x="6793744" y="2045334"/>
              <a:ext cx="1997765" cy="1590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F4955081-E694-C140-9885-6298F526D915}"/>
                </a:ext>
              </a:extLst>
            </p:cNvPr>
            <p:cNvGrpSpPr/>
            <p:nvPr/>
          </p:nvGrpSpPr>
          <p:grpSpPr>
            <a:xfrm>
              <a:off x="7023081" y="2214300"/>
              <a:ext cx="1365680" cy="1111230"/>
              <a:chOff x="4263081" y="2526130"/>
              <a:chExt cx="2498553" cy="2033030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196357A-783D-8B44-9790-B88DAAB02744}"/>
                  </a:ext>
                </a:extLst>
              </p:cNvPr>
              <p:cNvGrpSpPr/>
              <p:nvPr/>
            </p:nvGrpSpPr>
            <p:grpSpPr>
              <a:xfrm>
                <a:off x="4263081" y="2938576"/>
                <a:ext cx="360000" cy="1208139"/>
                <a:chOff x="4263081" y="2953265"/>
                <a:chExt cx="360000" cy="1208139"/>
              </a:xfrm>
            </p:grpSpPr>
            <p:sp>
              <p:nvSpPr>
                <p:cNvPr id="77" name="Oval 76">
                  <a:extLst>
                    <a:ext uri="{FF2B5EF4-FFF2-40B4-BE49-F238E27FC236}">
                      <a16:creationId xmlns:a16="http://schemas.microsoft.com/office/drawing/2014/main" id="{54BBAFA3-267D-CA46-B050-0D525868C9E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295326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Oval 77">
                  <a:extLst>
                    <a:ext uri="{FF2B5EF4-FFF2-40B4-BE49-F238E27FC236}">
                      <a16:creationId xmlns:a16="http://schemas.microsoft.com/office/drawing/2014/main" id="{1FC3A96A-39A4-FD4E-BBE7-EBF599A4750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3801404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9BF2D91E-A8F2-E845-9C1C-799751C61C9A}"/>
                  </a:ext>
                </a:extLst>
              </p:cNvPr>
              <p:cNvGrpSpPr/>
              <p:nvPr/>
            </p:nvGrpSpPr>
            <p:grpSpPr>
              <a:xfrm>
                <a:off x="5332358" y="2526130"/>
                <a:ext cx="360000" cy="2033030"/>
                <a:chOff x="5250368" y="2526130"/>
                <a:chExt cx="360000" cy="203303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E8D9855C-A980-A045-B2D2-ED62F0F81DD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2526130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A1EA8544-CC2B-164D-829E-B4DB946D83F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336264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C4C64F7B-DA47-654B-88F8-0D4256B4886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4199160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E1F1637F-BF89-9749-8BA0-BCAA9E434E6E}"/>
                  </a:ext>
                </a:extLst>
              </p:cNvPr>
              <p:cNvGrpSpPr/>
              <p:nvPr/>
            </p:nvGrpSpPr>
            <p:grpSpPr>
              <a:xfrm>
                <a:off x="6401634" y="2938576"/>
                <a:ext cx="360000" cy="1208139"/>
                <a:chOff x="4263081" y="2953265"/>
                <a:chExt cx="360000" cy="1208139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0141973B-5BDF-6747-8AAB-219887EEF4B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295326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E6AB5550-C5CB-724B-AC28-1B13860400C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3801404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4D222F22-81FA-AC45-B943-82A3EA29E344}"/>
                  </a:ext>
                </a:extLst>
              </p:cNvPr>
              <p:cNvCxnSpPr>
                <a:stCxn id="77" idx="6"/>
                <a:endCxn id="74" idx="2"/>
              </p:cNvCxnSpPr>
              <p:nvPr/>
            </p:nvCxnSpPr>
            <p:spPr>
              <a:xfrm flipV="1">
                <a:off x="4623081" y="2706130"/>
                <a:ext cx="709277" cy="41244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69418253-1FF3-5F49-BD0A-5263011200DE}"/>
                  </a:ext>
                </a:extLst>
              </p:cNvPr>
              <p:cNvCxnSpPr>
                <a:cxnSpLocks/>
                <a:stCxn id="77" idx="6"/>
                <a:endCxn id="75" idx="2"/>
              </p:cNvCxnSpPr>
              <p:nvPr/>
            </p:nvCxnSpPr>
            <p:spPr>
              <a:xfrm>
                <a:off x="4623081" y="3118576"/>
                <a:ext cx="709277" cy="4240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D29E5407-168B-B742-9FC3-19E2B9CCD10E}"/>
                  </a:ext>
                </a:extLst>
              </p:cNvPr>
              <p:cNvCxnSpPr>
                <a:cxnSpLocks/>
                <a:stCxn id="77" idx="6"/>
                <a:endCxn id="76" idx="2"/>
              </p:cNvCxnSpPr>
              <p:nvPr/>
            </p:nvCxnSpPr>
            <p:spPr>
              <a:xfrm>
                <a:off x="4623081" y="3118576"/>
                <a:ext cx="709277" cy="126058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D632A64D-A706-214B-A85B-57F2561B1820}"/>
                  </a:ext>
                </a:extLst>
              </p:cNvPr>
              <p:cNvCxnSpPr>
                <a:cxnSpLocks/>
                <a:stCxn id="78" idx="6"/>
                <a:endCxn id="74" idx="2"/>
              </p:cNvCxnSpPr>
              <p:nvPr/>
            </p:nvCxnSpPr>
            <p:spPr>
              <a:xfrm flipV="1">
                <a:off x="4623081" y="2706130"/>
                <a:ext cx="709277" cy="126058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6BBAD3D-B3C7-5F4C-A1C5-F9D61C5F31CB}"/>
                  </a:ext>
                </a:extLst>
              </p:cNvPr>
              <p:cNvCxnSpPr>
                <a:cxnSpLocks/>
                <a:stCxn id="78" idx="6"/>
                <a:endCxn id="75" idx="2"/>
              </p:cNvCxnSpPr>
              <p:nvPr/>
            </p:nvCxnSpPr>
            <p:spPr>
              <a:xfrm flipV="1">
                <a:off x="4623081" y="3542645"/>
                <a:ext cx="709277" cy="42407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FA74030D-9C89-9F49-94C5-B13240EEE092}"/>
                  </a:ext>
                </a:extLst>
              </p:cNvPr>
              <p:cNvCxnSpPr>
                <a:cxnSpLocks/>
                <a:stCxn id="78" idx="6"/>
                <a:endCxn id="76" idx="2"/>
              </p:cNvCxnSpPr>
              <p:nvPr/>
            </p:nvCxnSpPr>
            <p:spPr>
              <a:xfrm>
                <a:off x="4623081" y="3966715"/>
                <a:ext cx="709277" cy="41244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E4A38C4-6266-4349-BF5F-27C0BEA77DF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2732353"/>
                <a:ext cx="709277" cy="41244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542C05E6-9741-C845-AD09-4EF4A933FD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144799"/>
                <a:ext cx="709277" cy="4240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2682D84-875A-DF4D-B797-0BDC6BF288D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144799"/>
                <a:ext cx="709277" cy="126058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A88D09CA-A937-0444-A47E-6055E739EEA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2732353"/>
                <a:ext cx="709277" cy="126058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D90C624-0444-2246-A020-DE26B13B406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3568868"/>
                <a:ext cx="709277" cy="42407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BC76BC62-B536-114E-93E9-27F6B8C6B2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992938"/>
                <a:ext cx="709277" cy="41244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56" name="Picture 55" descr="Shape&#10;&#10;Description automatically generated with medium confidence">
              <a:extLst>
                <a:ext uri="{FF2B5EF4-FFF2-40B4-BE49-F238E27FC236}">
                  <a16:creationId xmlns:a16="http://schemas.microsoft.com/office/drawing/2014/main" id="{F8A90E0D-874F-F147-A8E7-7074DD1DC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012571" y="3288239"/>
              <a:ext cx="649081" cy="305133"/>
            </a:xfrm>
            <a:prstGeom prst="rect">
              <a:avLst/>
            </a:prstGeom>
          </p:spPr>
        </p:pic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46815DA0-0DE2-584A-B44B-0553617CBF8A}"/>
              </a:ext>
            </a:extLst>
          </p:cNvPr>
          <p:cNvSpPr txBox="1"/>
          <p:nvPr/>
        </p:nvSpPr>
        <p:spPr>
          <a:xfrm flipH="1">
            <a:off x="3151004" y="3714550"/>
            <a:ext cx="44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2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84C9876-671C-3643-9952-1210BB3B99DD}"/>
              </a:ext>
            </a:extLst>
          </p:cNvPr>
          <p:cNvGrpSpPr/>
          <p:nvPr/>
        </p:nvGrpSpPr>
        <p:grpSpPr>
          <a:xfrm>
            <a:off x="3593188" y="3730251"/>
            <a:ext cx="1997765" cy="1590260"/>
            <a:chOff x="3262702" y="2055061"/>
            <a:chExt cx="1997765" cy="1590260"/>
          </a:xfrm>
        </p:grpSpPr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id="{97F0D480-83F1-2C43-938A-4AAEDACBAC16}"/>
                </a:ext>
              </a:extLst>
            </p:cNvPr>
            <p:cNvSpPr/>
            <p:nvPr/>
          </p:nvSpPr>
          <p:spPr>
            <a:xfrm flipH="1">
              <a:off x="3262702" y="2055061"/>
              <a:ext cx="1997765" cy="1590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4B8747C6-637F-224A-9B49-F19CFCED410D}"/>
                </a:ext>
              </a:extLst>
            </p:cNvPr>
            <p:cNvGrpSpPr/>
            <p:nvPr/>
          </p:nvGrpSpPr>
          <p:grpSpPr>
            <a:xfrm flipH="1">
              <a:off x="3492040" y="2224027"/>
              <a:ext cx="1365680" cy="1111230"/>
              <a:chOff x="4263081" y="2526130"/>
              <a:chExt cx="2498553" cy="2033030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DDEEB5-AFD6-5E40-936A-82FFE29FA0AE}"/>
                  </a:ext>
                </a:extLst>
              </p:cNvPr>
              <p:cNvGrpSpPr/>
              <p:nvPr/>
            </p:nvGrpSpPr>
            <p:grpSpPr>
              <a:xfrm>
                <a:off x="4263081" y="2938576"/>
                <a:ext cx="360000" cy="1208139"/>
                <a:chOff x="4263081" y="2953265"/>
                <a:chExt cx="360000" cy="1208139"/>
              </a:xfrm>
            </p:grpSpPr>
            <p:sp>
              <p:nvSpPr>
                <p:cNvPr id="104" name="Oval 103">
                  <a:extLst>
                    <a:ext uri="{FF2B5EF4-FFF2-40B4-BE49-F238E27FC236}">
                      <a16:creationId xmlns:a16="http://schemas.microsoft.com/office/drawing/2014/main" id="{3C8BD5B3-2FFE-634E-AC42-8B37A21418B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295326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79B349AE-E557-D145-8878-5A27D8EA2BF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3801404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48D0F37B-0D72-224A-9D48-F9C2B34CC628}"/>
                  </a:ext>
                </a:extLst>
              </p:cNvPr>
              <p:cNvGrpSpPr/>
              <p:nvPr/>
            </p:nvGrpSpPr>
            <p:grpSpPr>
              <a:xfrm>
                <a:off x="5332358" y="2526130"/>
                <a:ext cx="360000" cy="2033030"/>
                <a:chOff x="5250368" y="2526130"/>
                <a:chExt cx="360000" cy="2033030"/>
              </a:xfrm>
            </p:grpSpPr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893C9168-2FF7-A041-810E-EB77D4BC7CE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2526130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9ABD84BA-BA99-EE44-A5AF-DB5A76BAF9B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336264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4B990738-593A-C646-B01A-912BE631D34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4199160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04CB6E30-4082-4345-AD5D-1D1F917057E7}"/>
                  </a:ext>
                </a:extLst>
              </p:cNvPr>
              <p:cNvGrpSpPr/>
              <p:nvPr/>
            </p:nvGrpSpPr>
            <p:grpSpPr>
              <a:xfrm>
                <a:off x="6401634" y="2938576"/>
                <a:ext cx="360000" cy="1208139"/>
                <a:chOff x="4263081" y="2953265"/>
                <a:chExt cx="360000" cy="1208139"/>
              </a:xfrm>
            </p:grpSpPr>
            <p:sp>
              <p:nvSpPr>
                <p:cNvPr id="99" name="Oval 98">
                  <a:extLst>
                    <a:ext uri="{FF2B5EF4-FFF2-40B4-BE49-F238E27FC236}">
                      <a16:creationId xmlns:a16="http://schemas.microsoft.com/office/drawing/2014/main" id="{C5574848-63FA-3043-97DE-CEDF47C6F47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295326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591272C-818D-3D46-A1B4-E09B8C80FBE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3801404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15C13C92-E544-8C42-AE00-84A733D4F006}"/>
                  </a:ext>
                </a:extLst>
              </p:cNvPr>
              <p:cNvCxnSpPr>
                <a:stCxn id="104" idx="6"/>
                <a:endCxn id="101" idx="2"/>
              </p:cNvCxnSpPr>
              <p:nvPr/>
            </p:nvCxnSpPr>
            <p:spPr>
              <a:xfrm flipV="1">
                <a:off x="4623081" y="2706130"/>
                <a:ext cx="709277" cy="41244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AB58D6ED-EB4F-4D41-BA59-21680456B8E6}"/>
                  </a:ext>
                </a:extLst>
              </p:cNvPr>
              <p:cNvCxnSpPr>
                <a:cxnSpLocks/>
                <a:stCxn id="104" idx="6"/>
                <a:endCxn id="102" idx="2"/>
              </p:cNvCxnSpPr>
              <p:nvPr/>
            </p:nvCxnSpPr>
            <p:spPr>
              <a:xfrm>
                <a:off x="4623081" y="3118576"/>
                <a:ext cx="709277" cy="4240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31B9AA12-402F-F94A-88E1-477FFCBC2953}"/>
                  </a:ext>
                </a:extLst>
              </p:cNvPr>
              <p:cNvCxnSpPr>
                <a:cxnSpLocks/>
                <a:stCxn id="104" idx="6"/>
                <a:endCxn id="103" idx="2"/>
              </p:cNvCxnSpPr>
              <p:nvPr/>
            </p:nvCxnSpPr>
            <p:spPr>
              <a:xfrm>
                <a:off x="4623081" y="3118576"/>
                <a:ext cx="709277" cy="126058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3D4318F1-95E4-3948-B133-B66FB5441B81}"/>
                  </a:ext>
                </a:extLst>
              </p:cNvPr>
              <p:cNvCxnSpPr>
                <a:cxnSpLocks/>
                <a:stCxn id="105" idx="6"/>
                <a:endCxn id="101" idx="2"/>
              </p:cNvCxnSpPr>
              <p:nvPr/>
            </p:nvCxnSpPr>
            <p:spPr>
              <a:xfrm flipV="1">
                <a:off x="4623081" y="2706130"/>
                <a:ext cx="709277" cy="126058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9E34F68F-964D-0147-9540-4B9467BCC08C}"/>
                  </a:ext>
                </a:extLst>
              </p:cNvPr>
              <p:cNvCxnSpPr>
                <a:cxnSpLocks/>
                <a:stCxn id="105" idx="6"/>
                <a:endCxn id="102" idx="2"/>
              </p:cNvCxnSpPr>
              <p:nvPr/>
            </p:nvCxnSpPr>
            <p:spPr>
              <a:xfrm flipV="1">
                <a:off x="4623081" y="3542645"/>
                <a:ext cx="709277" cy="42407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A47DAEA3-240C-4142-838A-C572495158EE}"/>
                  </a:ext>
                </a:extLst>
              </p:cNvPr>
              <p:cNvCxnSpPr>
                <a:cxnSpLocks/>
                <a:stCxn id="105" idx="6"/>
                <a:endCxn id="103" idx="2"/>
              </p:cNvCxnSpPr>
              <p:nvPr/>
            </p:nvCxnSpPr>
            <p:spPr>
              <a:xfrm>
                <a:off x="4623081" y="3966715"/>
                <a:ext cx="709277" cy="41244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D595FBC2-CA87-9742-94A3-431D47E277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2732353"/>
                <a:ext cx="709277" cy="41244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93784B67-986B-7740-B22A-58C877EA0B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144799"/>
                <a:ext cx="709277" cy="4240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7A8B1734-453E-FA45-A4C0-31EA227A064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144799"/>
                <a:ext cx="709277" cy="126058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3C0A983C-CD71-6943-ACB9-55EED01BEF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2732353"/>
                <a:ext cx="709277" cy="126058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58FD9EB8-ACF7-5149-867D-B31E2515F5E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3568868"/>
                <a:ext cx="709277" cy="42407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EFB603EC-2306-2F44-AFC9-C464B07FB67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992938"/>
                <a:ext cx="709277" cy="41244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3" name="Picture 82" descr="Shape&#10;&#10;Description automatically generated with medium confidence">
              <a:extLst>
                <a:ext uri="{FF2B5EF4-FFF2-40B4-BE49-F238E27FC236}">
                  <a16:creationId xmlns:a16="http://schemas.microsoft.com/office/drawing/2014/main" id="{108D04B3-66AC-DB4A-9C6D-5C1AD3D89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484832" y="3288847"/>
              <a:ext cx="649081" cy="305133"/>
            </a:xfrm>
            <a:prstGeom prst="rect">
              <a:avLst/>
            </a:prstGeom>
          </p:spPr>
        </p:pic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490DB640-CA30-D742-B915-62D59A8F63F7}"/>
              </a:ext>
            </a:extLst>
          </p:cNvPr>
          <p:cNvSpPr txBox="1"/>
          <p:nvPr/>
        </p:nvSpPr>
        <p:spPr>
          <a:xfrm flipH="1">
            <a:off x="9163116" y="3714550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4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D605C92-B591-424B-A427-1C25A781052E}"/>
              </a:ext>
            </a:extLst>
          </p:cNvPr>
          <p:cNvGrpSpPr/>
          <p:nvPr/>
        </p:nvGrpSpPr>
        <p:grpSpPr>
          <a:xfrm>
            <a:off x="9605300" y="3730251"/>
            <a:ext cx="1997765" cy="1590260"/>
            <a:chOff x="9605300" y="2055061"/>
            <a:chExt cx="1997765" cy="1590260"/>
          </a:xfrm>
        </p:grpSpPr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9A93D3DC-D601-4744-9299-4B2F87894C85}"/>
                </a:ext>
              </a:extLst>
            </p:cNvPr>
            <p:cNvSpPr/>
            <p:nvPr/>
          </p:nvSpPr>
          <p:spPr>
            <a:xfrm flipH="1">
              <a:off x="9605300" y="2055061"/>
              <a:ext cx="1997765" cy="1590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DAF22365-BD6E-7D4A-9577-836D98EB4B41}"/>
                </a:ext>
              </a:extLst>
            </p:cNvPr>
            <p:cNvGrpSpPr/>
            <p:nvPr/>
          </p:nvGrpSpPr>
          <p:grpSpPr>
            <a:xfrm flipH="1">
              <a:off x="9834638" y="2224027"/>
              <a:ext cx="1365680" cy="1111230"/>
              <a:chOff x="4263081" y="2526130"/>
              <a:chExt cx="2498553" cy="2033030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8DECE9F3-EAEA-504D-A761-1B30B5EF315D}"/>
                  </a:ext>
                </a:extLst>
              </p:cNvPr>
              <p:cNvGrpSpPr/>
              <p:nvPr/>
            </p:nvGrpSpPr>
            <p:grpSpPr>
              <a:xfrm>
                <a:off x="4263081" y="2938576"/>
                <a:ext cx="360000" cy="1208139"/>
                <a:chOff x="4263081" y="2953265"/>
                <a:chExt cx="360000" cy="1208139"/>
              </a:xfrm>
            </p:grpSpPr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BE0AAF88-B795-BC42-BE80-87BCCABA91C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295326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30AF6A39-65D7-A944-91CE-37491DEC6E4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3801404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CA4E2588-7F94-0242-8B89-FEA77AD0A749}"/>
                  </a:ext>
                </a:extLst>
              </p:cNvPr>
              <p:cNvGrpSpPr/>
              <p:nvPr/>
            </p:nvGrpSpPr>
            <p:grpSpPr>
              <a:xfrm>
                <a:off x="5332358" y="2526130"/>
                <a:ext cx="360000" cy="2033030"/>
                <a:chOff x="5250368" y="2526130"/>
                <a:chExt cx="360000" cy="2033030"/>
              </a:xfrm>
            </p:grpSpPr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4E0FB04F-251C-9449-B86F-58B0F5CEB86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2526130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EDFEAAAB-534C-7A4E-8359-14BCA166ABD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336264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0" name="Oval 129">
                  <a:extLst>
                    <a:ext uri="{FF2B5EF4-FFF2-40B4-BE49-F238E27FC236}">
                      <a16:creationId xmlns:a16="http://schemas.microsoft.com/office/drawing/2014/main" id="{CBEEA8FC-0AC2-C74B-95C9-6E95F19EBCF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250368" y="4199160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96187F62-E40D-7946-9B25-496EAC11931E}"/>
                  </a:ext>
                </a:extLst>
              </p:cNvPr>
              <p:cNvGrpSpPr/>
              <p:nvPr/>
            </p:nvGrpSpPr>
            <p:grpSpPr>
              <a:xfrm>
                <a:off x="6401634" y="2938576"/>
                <a:ext cx="360000" cy="1208139"/>
                <a:chOff x="4263081" y="2953265"/>
                <a:chExt cx="360000" cy="1208139"/>
              </a:xfrm>
            </p:grpSpPr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AE414C59-20EF-B04D-B576-165EEDCBEE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2953265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3E09A14E-9FB6-DD46-990B-F522A5A330E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63081" y="3801404"/>
                  <a:ext cx="360000" cy="360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1C4EC81C-2DFC-F54E-9736-0ABEE35EAFFC}"/>
                  </a:ext>
                </a:extLst>
              </p:cNvPr>
              <p:cNvCxnSpPr>
                <a:stCxn id="131" idx="6"/>
                <a:endCxn id="128" idx="2"/>
              </p:cNvCxnSpPr>
              <p:nvPr/>
            </p:nvCxnSpPr>
            <p:spPr>
              <a:xfrm flipV="1">
                <a:off x="4623081" y="2706130"/>
                <a:ext cx="709277" cy="41244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027930E5-6655-A94A-B784-A92BF7F2FC1E}"/>
                  </a:ext>
                </a:extLst>
              </p:cNvPr>
              <p:cNvCxnSpPr>
                <a:cxnSpLocks/>
                <a:stCxn id="131" idx="6"/>
                <a:endCxn id="129" idx="2"/>
              </p:cNvCxnSpPr>
              <p:nvPr/>
            </p:nvCxnSpPr>
            <p:spPr>
              <a:xfrm>
                <a:off x="4623081" y="3118576"/>
                <a:ext cx="709277" cy="4240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032A4784-AFB4-BF44-ABC4-EFD63C0A0EF8}"/>
                  </a:ext>
                </a:extLst>
              </p:cNvPr>
              <p:cNvCxnSpPr>
                <a:cxnSpLocks/>
                <a:stCxn id="131" idx="6"/>
                <a:endCxn id="130" idx="2"/>
              </p:cNvCxnSpPr>
              <p:nvPr/>
            </p:nvCxnSpPr>
            <p:spPr>
              <a:xfrm>
                <a:off x="4623081" y="3118576"/>
                <a:ext cx="709277" cy="126058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B9920DD0-75D7-E444-B20B-DCFF7EED7427}"/>
                  </a:ext>
                </a:extLst>
              </p:cNvPr>
              <p:cNvCxnSpPr>
                <a:cxnSpLocks/>
                <a:stCxn id="132" idx="6"/>
                <a:endCxn id="128" idx="2"/>
              </p:cNvCxnSpPr>
              <p:nvPr/>
            </p:nvCxnSpPr>
            <p:spPr>
              <a:xfrm flipV="1">
                <a:off x="4623081" y="2706130"/>
                <a:ext cx="709277" cy="126058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782665B8-F10F-5D45-817E-28C2A2ADE6B6}"/>
                  </a:ext>
                </a:extLst>
              </p:cNvPr>
              <p:cNvCxnSpPr>
                <a:cxnSpLocks/>
                <a:stCxn id="132" idx="6"/>
                <a:endCxn id="129" idx="2"/>
              </p:cNvCxnSpPr>
              <p:nvPr/>
            </p:nvCxnSpPr>
            <p:spPr>
              <a:xfrm flipV="1">
                <a:off x="4623081" y="3542645"/>
                <a:ext cx="709277" cy="42407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23A74942-E402-7A47-BE6E-52EBF54EE57F}"/>
                  </a:ext>
                </a:extLst>
              </p:cNvPr>
              <p:cNvCxnSpPr>
                <a:cxnSpLocks/>
                <a:stCxn id="132" idx="6"/>
                <a:endCxn id="130" idx="2"/>
              </p:cNvCxnSpPr>
              <p:nvPr/>
            </p:nvCxnSpPr>
            <p:spPr>
              <a:xfrm>
                <a:off x="4623081" y="3966715"/>
                <a:ext cx="709277" cy="41244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5CBB3378-23E7-FF44-9E3C-AB64947FEC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2732353"/>
                <a:ext cx="709277" cy="41244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1942E0C7-0220-1E4B-AFC3-82429E4DA74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144799"/>
                <a:ext cx="709277" cy="4240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8D08BF35-DB51-2145-8B13-F8EB48B9FC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144799"/>
                <a:ext cx="709277" cy="126058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EE01CED6-3E08-CD42-B880-5251371CFD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2732353"/>
                <a:ext cx="709277" cy="126058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92194500-3B29-3D48-AD4C-3D7CEFCC1A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86996" y="3568868"/>
                <a:ext cx="709277" cy="42407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BB39B762-35EB-D44F-825D-13C9C7E96F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86996" y="3992938"/>
                <a:ext cx="709277" cy="41244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10" name="Picture 109" descr="Shape&#10;&#10;Description automatically generated with medium confidence">
              <a:extLst>
                <a:ext uri="{FF2B5EF4-FFF2-40B4-BE49-F238E27FC236}">
                  <a16:creationId xmlns:a16="http://schemas.microsoft.com/office/drawing/2014/main" id="{AEABB061-1EC4-234D-BDAD-00A2A6AEF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0827430" y="3297966"/>
              <a:ext cx="649081" cy="305133"/>
            </a:xfrm>
            <a:prstGeom prst="rect">
              <a:avLst/>
            </a:prstGeom>
          </p:spPr>
        </p:pic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1CBDE547-E263-794D-92AA-9CD288D45A40}"/>
              </a:ext>
            </a:extLst>
          </p:cNvPr>
          <p:cNvGrpSpPr/>
          <p:nvPr/>
        </p:nvGrpSpPr>
        <p:grpSpPr>
          <a:xfrm>
            <a:off x="6303891" y="1577905"/>
            <a:ext cx="1678625" cy="763929"/>
            <a:chOff x="5464399" y="1577905"/>
            <a:chExt cx="1678625" cy="763929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C6CE4552-07CE-D645-9780-527F94F9D68E}"/>
                </a:ext>
              </a:extLst>
            </p:cNvPr>
            <p:cNvGrpSpPr/>
            <p:nvPr/>
          </p:nvGrpSpPr>
          <p:grpSpPr>
            <a:xfrm>
              <a:off x="5700501" y="1668736"/>
              <a:ext cx="1206420" cy="582266"/>
              <a:chOff x="3222340" y="2971800"/>
              <a:chExt cx="3534289" cy="2510182"/>
            </a:xfrm>
          </p:grpSpPr>
          <p:cxnSp>
            <p:nvCxnSpPr>
              <p:cNvPr id="137" name="Straight Arrow Connector 136">
                <a:extLst>
                  <a:ext uri="{FF2B5EF4-FFF2-40B4-BE49-F238E27FC236}">
                    <a16:creationId xmlns:a16="http://schemas.microsoft.com/office/drawing/2014/main" id="{850B162C-1CBF-4F48-891D-7784045654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37862" y="2971800"/>
                <a:ext cx="1103244" cy="0"/>
              </a:xfrm>
              <a:prstGeom prst="straightConnector1">
                <a:avLst/>
              </a:prstGeom>
              <a:ln w="25400">
                <a:solidFill>
                  <a:srgbClr val="C00000"/>
                </a:solidFill>
                <a:headEnd type="none" w="lg" len="lg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Arrow Connector 137">
                <a:extLst>
                  <a:ext uri="{FF2B5EF4-FFF2-40B4-BE49-F238E27FC236}">
                    <a16:creationId xmlns:a16="http://schemas.microsoft.com/office/drawing/2014/main" id="{08FE1A37-4E61-4146-AF26-A701B46C9C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37862" y="5481982"/>
                <a:ext cx="1103244" cy="0"/>
              </a:xfrm>
              <a:prstGeom prst="straightConnector1">
                <a:avLst/>
              </a:prstGeom>
              <a:ln w="25400">
                <a:solidFill>
                  <a:srgbClr val="C00000"/>
                </a:solidFill>
                <a:headEnd type="triangle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Arrow Connector 138">
                <a:extLst>
                  <a:ext uri="{FF2B5EF4-FFF2-40B4-BE49-F238E27FC236}">
                    <a16:creationId xmlns:a16="http://schemas.microsoft.com/office/drawing/2014/main" id="{6C2E8578-887B-CC45-A257-5C45FD665F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22340" y="3671752"/>
                <a:ext cx="0" cy="1110275"/>
              </a:xfrm>
              <a:prstGeom prst="straightConnector1">
                <a:avLst/>
              </a:prstGeom>
              <a:ln w="25400">
                <a:solidFill>
                  <a:srgbClr val="C00000"/>
                </a:solidFill>
                <a:headEnd type="triangle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Arrow Connector 139">
                <a:extLst>
                  <a:ext uri="{FF2B5EF4-FFF2-40B4-BE49-F238E27FC236}">
                    <a16:creationId xmlns:a16="http://schemas.microsoft.com/office/drawing/2014/main" id="{AA78CCEC-FAC7-2D47-97BC-40F1397697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56629" y="3671752"/>
                <a:ext cx="0" cy="1110275"/>
              </a:xfrm>
              <a:prstGeom prst="straightConnector1">
                <a:avLst/>
              </a:prstGeom>
              <a:ln w="25400">
                <a:solidFill>
                  <a:srgbClr val="C00000"/>
                </a:solidFill>
                <a:headEnd type="none" w="lg" len="lg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2262EEC4-543C-0D4F-AB26-F994109821B7}"/>
                </a:ext>
              </a:extLst>
            </p:cNvPr>
            <p:cNvSpPr txBox="1"/>
            <p:nvPr/>
          </p:nvSpPr>
          <p:spPr>
            <a:xfrm>
              <a:off x="5748912" y="1775203"/>
              <a:ext cx="11095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/>
                <a:t>AllReduce</a:t>
              </a:r>
              <a:endParaRPr lang="en-US" dirty="0"/>
            </a:p>
          </p:txBody>
        </p:sp>
        <p:sp>
          <p:nvSpPr>
            <p:cNvPr id="144" name="Rounded Rectangle 143">
              <a:extLst>
                <a:ext uri="{FF2B5EF4-FFF2-40B4-BE49-F238E27FC236}">
                  <a16:creationId xmlns:a16="http://schemas.microsoft.com/office/drawing/2014/main" id="{BADA8D8F-2205-0640-A3E5-F2AB181CEEDF}"/>
                </a:ext>
              </a:extLst>
            </p:cNvPr>
            <p:cNvSpPr/>
            <p:nvPr/>
          </p:nvSpPr>
          <p:spPr>
            <a:xfrm>
              <a:off x="5464399" y="1577905"/>
              <a:ext cx="1678625" cy="763929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746338BF-9D1B-2D4F-91CE-649AF5EF6A8E}"/>
              </a:ext>
            </a:extLst>
          </p:cNvPr>
          <p:cNvGrpSpPr/>
          <p:nvPr/>
        </p:nvGrpSpPr>
        <p:grpSpPr>
          <a:xfrm>
            <a:off x="4019298" y="1579645"/>
            <a:ext cx="1678625" cy="763929"/>
            <a:chOff x="2925247" y="1579645"/>
            <a:chExt cx="1678625" cy="763929"/>
          </a:xfrm>
        </p:grpSpPr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344DFB59-2CAF-2549-B128-A438CA8A830D}"/>
                </a:ext>
              </a:extLst>
            </p:cNvPr>
            <p:cNvSpPr txBox="1"/>
            <p:nvPr/>
          </p:nvSpPr>
          <p:spPr>
            <a:xfrm>
              <a:off x="3560817" y="1776943"/>
              <a:ext cx="4074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PS</a:t>
              </a:r>
            </a:p>
          </p:txBody>
        </p:sp>
        <p:sp>
          <p:nvSpPr>
            <p:cNvPr id="135" name="Rounded Rectangle 134">
              <a:extLst>
                <a:ext uri="{FF2B5EF4-FFF2-40B4-BE49-F238E27FC236}">
                  <a16:creationId xmlns:a16="http://schemas.microsoft.com/office/drawing/2014/main" id="{4955F802-C19F-0148-B5A1-73B13F5C9551}"/>
                </a:ext>
              </a:extLst>
            </p:cNvPr>
            <p:cNvSpPr/>
            <p:nvPr/>
          </p:nvSpPr>
          <p:spPr>
            <a:xfrm>
              <a:off x="2925247" y="1579645"/>
              <a:ext cx="1678625" cy="763929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883CA9E0-F4D0-7C40-8723-7C5296CB7773}"/>
                </a:ext>
              </a:extLst>
            </p:cNvPr>
            <p:cNvGrpSpPr/>
            <p:nvPr/>
          </p:nvGrpSpPr>
          <p:grpSpPr>
            <a:xfrm>
              <a:off x="3156984" y="1844381"/>
              <a:ext cx="179858" cy="257541"/>
              <a:chOff x="3222340" y="3671752"/>
              <a:chExt cx="526906" cy="1110275"/>
            </a:xfrm>
          </p:grpSpPr>
          <p:cxnSp>
            <p:nvCxnSpPr>
              <p:cNvPr id="148" name="Straight Arrow Connector 147">
                <a:extLst>
                  <a:ext uri="{FF2B5EF4-FFF2-40B4-BE49-F238E27FC236}">
                    <a16:creationId xmlns:a16="http://schemas.microsoft.com/office/drawing/2014/main" id="{4DAC0710-A67A-1E43-88AC-ACEF659A75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22340" y="3671752"/>
                <a:ext cx="0" cy="1110275"/>
              </a:xfrm>
              <a:prstGeom prst="straightConnector1">
                <a:avLst/>
              </a:prstGeom>
              <a:ln w="25400">
                <a:solidFill>
                  <a:srgbClr val="C00000"/>
                </a:solidFill>
                <a:headEnd type="triangle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Arrow Connector 148">
                <a:extLst>
                  <a:ext uri="{FF2B5EF4-FFF2-40B4-BE49-F238E27FC236}">
                    <a16:creationId xmlns:a16="http://schemas.microsoft.com/office/drawing/2014/main" id="{EA707152-C615-3448-B24A-42C166ECFA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49246" y="3671752"/>
                <a:ext cx="0" cy="1110275"/>
              </a:xfrm>
              <a:prstGeom prst="straightConnector1">
                <a:avLst/>
              </a:prstGeom>
              <a:ln w="25400">
                <a:solidFill>
                  <a:srgbClr val="C00000"/>
                </a:solidFill>
                <a:headEnd type="none" w="lg" len="lg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2C137856-9591-E144-BB8D-5F964BE7437D}"/>
                  </a:ext>
                </a:extLst>
              </p:cNvPr>
              <p:cNvSpPr/>
              <p:nvPr/>
            </p:nvSpPr>
            <p:spPr>
              <a:xfrm>
                <a:off x="3826836" y="5639169"/>
                <a:ext cx="3701206" cy="11005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</m:s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𝑄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Sup>
                            <m:sSub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2C137856-9591-E144-BB8D-5F964BE7437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6836" y="5639169"/>
                <a:ext cx="3701206" cy="1100558"/>
              </a:xfrm>
              <a:prstGeom prst="rect">
                <a:avLst/>
              </a:prstGeom>
              <a:blipFill>
                <a:blip r:embed="rId4"/>
                <a:stretch>
                  <a:fillRect t="-108046" b="-163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EE8367F-A2C3-1C4B-B2DE-4475091BD106}"/>
              </a:ext>
            </a:extLst>
          </p:cNvPr>
          <p:cNvCxnSpPr>
            <a:cxnSpLocks/>
          </p:cNvCxnSpPr>
          <p:nvPr/>
        </p:nvCxnSpPr>
        <p:spPr>
          <a:xfrm flipH="1">
            <a:off x="6000905" y="1421701"/>
            <a:ext cx="1" cy="1093093"/>
          </a:xfrm>
          <a:prstGeom prst="lin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2DBC51FF-9BF1-6341-9FDE-9FD1CCD30AB6}"/>
              </a:ext>
            </a:extLst>
          </p:cNvPr>
          <p:cNvSpPr txBox="1"/>
          <p:nvPr/>
        </p:nvSpPr>
        <p:spPr>
          <a:xfrm>
            <a:off x="7015668" y="5502032"/>
            <a:ext cx="145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Compression</a:t>
            </a:r>
          </a:p>
        </p:txBody>
      </p: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8C421320-D13E-CF4F-997B-B50EB2812798}"/>
              </a:ext>
            </a:extLst>
          </p:cNvPr>
          <p:cNvCxnSpPr>
            <a:cxnSpLocks/>
          </p:cNvCxnSpPr>
          <p:nvPr/>
        </p:nvCxnSpPr>
        <p:spPr>
          <a:xfrm flipH="1">
            <a:off x="6744269" y="5702917"/>
            <a:ext cx="366791" cy="362044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CDBA1134-FAAA-B14E-8442-ECC1B43E42CB}"/>
                  </a:ext>
                </a:extLst>
              </p:cNvPr>
              <p:cNvSpPr/>
              <p:nvPr/>
            </p:nvSpPr>
            <p:spPr>
              <a:xfrm>
                <a:off x="994263" y="2932276"/>
                <a:ext cx="908582" cy="4015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𝑄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Sup>
                        <m:sSubSup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CDBA1134-FAAA-B14E-8442-ECC1B43E42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4263" y="2932276"/>
                <a:ext cx="908582" cy="401520"/>
              </a:xfrm>
              <a:prstGeom prst="rect">
                <a:avLst/>
              </a:prstGeom>
              <a:blipFill>
                <a:blip r:embed="rId5"/>
                <a:stretch>
                  <a:fillRect b="-12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A6F74089-C67B-1347-9276-02228F8D307B}"/>
              </a:ext>
            </a:extLst>
          </p:cNvPr>
          <p:cNvCxnSpPr>
            <a:cxnSpLocks/>
          </p:cNvCxnSpPr>
          <p:nvPr/>
        </p:nvCxnSpPr>
        <p:spPr>
          <a:xfrm flipV="1">
            <a:off x="1586014" y="2478023"/>
            <a:ext cx="2198848" cy="935896"/>
          </a:xfrm>
          <a:prstGeom prst="straightConnector1">
            <a:avLst/>
          </a:prstGeom>
          <a:ln w="25400">
            <a:solidFill>
              <a:srgbClr val="C0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7796EC74-42BF-A14F-B91E-3A1AF47C1854}"/>
              </a:ext>
            </a:extLst>
          </p:cNvPr>
          <p:cNvCxnSpPr>
            <a:cxnSpLocks/>
          </p:cNvCxnSpPr>
          <p:nvPr/>
        </p:nvCxnSpPr>
        <p:spPr>
          <a:xfrm flipV="1">
            <a:off x="2997472" y="2630423"/>
            <a:ext cx="939790" cy="400003"/>
          </a:xfrm>
          <a:prstGeom prst="straightConnector1">
            <a:avLst/>
          </a:prstGeom>
          <a:ln w="25400">
            <a:solidFill>
              <a:srgbClr val="C0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33C4312E-4902-EC4A-9FBA-684F4E9D65C6}"/>
                  </a:ext>
                </a:extLst>
              </p:cNvPr>
              <p:cNvSpPr/>
              <p:nvPr/>
            </p:nvSpPr>
            <p:spPr>
              <a:xfrm>
                <a:off x="4210797" y="2805123"/>
                <a:ext cx="48648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33C4312E-4902-EC4A-9FBA-684F4E9D65C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0797" y="2805123"/>
                <a:ext cx="486480" cy="400110"/>
              </a:xfrm>
              <a:prstGeom prst="rect">
                <a:avLst/>
              </a:prstGeom>
              <a:blipFill>
                <a:blip r:embed="rId6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BADA22BA-349F-FE40-B1B9-7FEA852F9C3B}"/>
                  </a:ext>
                </a:extLst>
              </p:cNvPr>
              <p:cNvSpPr/>
              <p:nvPr/>
            </p:nvSpPr>
            <p:spPr>
              <a:xfrm>
                <a:off x="2826061" y="3227585"/>
                <a:ext cx="171515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𝑄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BADA22BA-349F-FE40-B1B9-7FEA852F9C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6061" y="3227585"/>
                <a:ext cx="1715150" cy="400110"/>
              </a:xfrm>
              <a:prstGeom prst="rect">
                <a:avLst/>
              </a:prstGeom>
              <a:blipFill>
                <a:blip r:embed="rId7"/>
                <a:stretch>
                  <a:fillRect b="-12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9" name="TextBox 168">
            <a:extLst>
              <a:ext uri="{FF2B5EF4-FFF2-40B4-BE49-F238E27FC236}">
                <a16:creationId xmlns:a16="http://schemas.microsoft.com/office/drawing/2014/main" id="{18741DFC-FAC8-AA47-8706-D912FAE0436F}"/>
              </a:ext>
            </a:extLst>
          </p:cNvPr>
          <p:cNvSpPr txBox="1"/>
          <p:nvPr/>
        </p:nvSpPr>
        <p:spPr>
          <a:xfrm>
            <a:off x="255973" y="2954974"/>
            <a:ext cx="738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Send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0405213-45B2-A746-8844-BEF635DF4050}"/>
              </a:ext>
            </a:extLst>
          </p:cNvPr>
          <p:cNvSpPr txBox="1"/>
          <p:nvPr/>
        </p:nvSpPr>
        <p:spPr>
          <a:xfrm>
            <a:off x="3276230" y="2820512"/>
            <a:ext cx="933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Receive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F48FE9D3-3893-524C-8903-29D33CC34C00}"/>
              </a:ext>
            </a:extLst>
          </p:cNvPr>
          <p:cNvSpPr txBox="1"/>
          <p:nvPr/>
        </p:nvSpPr>
        <p:spPr>
          <a:xfrm>
            <a:off x="1895417" y="3266710"/>
            <a:ext cx="933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Recover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E73E6A1A-ECFE-BF4E-A375-8275F9A04F5D}"/>
              </a:ext>
            </a:extLst>
          </p:cNvPr>
          <p:cNvSpPr txBox="1"/>
          <p:nvPr/>
        </p:nvSpPr>
        <p:spPr>
          <a:xfrm>
            <a:off x="5534157" y="1052369"/>
            <a:ext cx="933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A4904B71-D590-1142-A6D1-076587DF1C60}"/>
              </a:ext>
            </a:extLst>
          </p:cNvPr>
          <p:cNvSpPr txBox="1"/>
          <p:nvPr/>
        </p:nvSpPr>
        <p:spPr>
          <a:xfrm>
            <a:off x="255972" y="2059602"/>
            <a:ext cx="1981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Compression at W</a:t>
            </a:r>
            <a:r>
              <a:rPr lang="en-US" baseline="30000" dirty="0"/>
              <a:t>1</a:t>
            </a: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531F1AF1-3D14-6E4C-88D7-9919F8617122}"/>
              </a:ext>
            </a:extLst>
          </p:cNvPr>
          <p:cNvCxnSpPr>
            <a:cxnSpLocks/>
          </p:cNvCxnSpPr>
          <p:nvPr/>
        </p:nvCxnSpPr>
        <p:spPr>
          <a:xfrm flipV="1">
            <a:off x="5020773" y="2478024"/>
            <a:ext cx="0" cy="963964"/>
          </a:xfrm>
          <a:prstGeom prst="straightConnector1">
            <a:avLst/>
          </a:prstGeom>
          <a:ln w="25400">
            <a:solidFill>
              <a:srgbClr val="C0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067CEBFE-030B-F848-AF0E-CB3068340CD1}"/>
              </a:ext>
            </a:extLst>
          </p:cNvPr>
          <p:cNvCxnSpPr>
            <a:cxnSpLocks/>
          </p:cNvCxnSpPr>
          <p:nvPr/>
        </p:nvCxnSpPr>
        <p:spPr>
          <a:xfrm flipV="1">
            <a:off x="5264548" y="2478026"/>
            <a:ext cx="0" cy="792286"/>
          </a:xfrm>
          <a:prstGeom prst="straightConnector1">
            <a:avLst/>
          </a:prstGeom>
          <a:ln w="25400">
            <a:solidFill>
              <a:srgbClr val="C0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E078195B-587E-8043-B129-57500229F511}"/>
              </a:ext>
            </a:extLst>
          </p:cNvPr>
          <p:cNvCxnSpPr>
            <a:cxnSpLocks/>
          </p:cNvCxnSpPr>
          <p:nvPr/>
        </p:nvCxnSpPr>
        <p:spPr>
          <a:xfrm flipH="1" flipV="1">
            <a:off x="5785047" y="2478023"/>
            <a:ext cx="1282469" cy="943519"/>
          </a:xfrm>
          <a:prstGeom prst="straightConnector1">
            <a:avLst/>
          </a:prstGeom>
          <a:ln w="25400">
            <a:solidFill>
              <a:srgbClr val="C0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34D7A6A8-0C3F-FD40-B420-7F25A4955C49}"/>
              </a:ext>
            </a:extLst>
          </p:cNvPr>
          <p:cNvCxnSpPr>
            <a:cxnSpLocks/>
          </p:cNvCxnSpPr>
          <p:nvPr/>
        </p:nvCxnSpPr>
        <p:spPr>
          <a:xfrm flipH="1" flipV="1">
            <a:off x="5701641" y="2630424"/>
            <a:ext cx="869997" cy="635360"/>
          </a:xfrm>
          <a:prstGeom prst="straightConnector1">
            <a:avLst/>
          </a:prstGeom>
          <a:ln w="25400">
            <a:solidFill>
              <a:srgbClr val="C0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Rectangle 189">
            <a:extLst>
              <a:ext uri="{FF2B5EF4-FFF2-40B4-BE49-F238E27FC236}">
                <a16:creationId xmlns:a16="http://schemas.microsoft.com/office/drawing/2014/main" id="{C055F19F-6A0A-3640-AC47-EC7A1A28AC68}"/>
              </a:ext>
            </a:extLst>
          </p:cNvPr>
          <p:cNvSpPr/>
          <p:nvPr/>
        </p:nvSpPr>
        <p:spPr>
          <a:xfrm>
            <a:off x="7357897" y="2437703"/>
            <a:ext cx="3096578" cy="1179943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EB95B057-0192-6A4C-847E-116C3ECB1A76}"/>
              </a:ext>
            </a:extLst>
          </p:cNvPr>
          <p:cNvCxnSpPr>
            <a:cxnSpLocks/>
          </p:cNvCxnSpPr>
          <p:nvPr/>
        </p:nvCxnSpPr>
        <p:spPr>
          <a:xfrm flipH="1" flipV="1">
            <a:off x="7624795" y="2482389"/>
            <a:ext cx="2717216" cy="977368"/>
          </a:xfrm>
          <a:prstGeom prst="straightConnector1">
            <a:avLst/>
          </a:prstGeom>
          <a:ln w="25400">
            <a:solidFill>
              <a:srgbClr val="C00000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A9CC7500-EB9A-A648-8AA5-0D5A5EFB95CC}"/>
              </a:ext>
            </a:extLst>
          </p:cNvPr>
          <p:cNvCxnSpPr>
            <a:cxnSpLocks/>
          </p:cNvCxnSpPr>
          <p:nvPr/>
        </p:nvCxnSpPr>
        <p:spPr>
          <a:xfrm flipH="1" flipV="1">
            <a:off x="7541389" y="2634790"/>
            <a:ext cx="1884537" cy="693789"/>
          </a:xfrm>
          <a:prstGeom prst="straightConnector1">
            <a:avLst/>
          </a:prstGeom>
          <a:ln w="25400">
            <a:solidFill>
              <a:srgbClr val="C0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7F69F53E-38E0-EB4D-B6E9-83731D4DA116}"/>
                  </a:ext>
                </a:extLst>
              </p:cNvPr>
              <p:cNvSpPr/>
              <p:nvPr/>
            </p:nvSpPr>
            <p:spPr>
              <a:xfrm>
                <a:off x="5039832" y="3233112"/>
                <a:ext cx="45692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7F69F53E-38E0-EB4D-B6E9-83731D4DA1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9832" y="3233112"/>
                <a:ext cx="456920" cy="369332"/>
              </a:xfrm>
              <a:prstGeom prst="rect">
                <a:avLst/>
              </a:prstGeom>
              <a:blipFill>
                <a:blip r:embed="rId8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AB4BD379-0E0C-F94B-9315-EB67830C4E51}"/>
                  </a:ext>
                </a:extLst>
              </p:cNvPr>
              <p:cNvSpPr/>
              <p:nvPr/>
            </p:nvSpPr>
            <p:spPr>
              <a:xfrm>
                <a:off x="6461622" y="3233112"/>
                <a:ext cx="45692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AB4BD379-0E0C-F94B-9315-EB67830C4E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1622" y="3233112"/>
                <a:ext cx="456920" cy="369332"/>
              </a:xfrm>
              <a:prstGeom prst="rect">
                <a:avLst/>
              </a:prstGeom>
              <a:blipFill>
                <a:blip r:embed="rId8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CA6B9B8A-0E92-C94C-8827-F213856B1993}"/>
                  </a:ext>
                </a:extLst>
              </p:cNvPr>
              <p:cNvSpPr/>
              <p:nvPr/>
            </p:nvSpPr>
            <p:spPr>
              <a:xfrm>
                <a:off x="9320123" y="3233112"/>
                <a:ext cx="45692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CA6B9B8A-0E92-C94C-8827-F213856B19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0123" y="3233112"/>
                <a:ext cx="456920" cy="369332"/>
              </a:xfrm>
              <a:prstGeom prst="rect">
                <a:avLst/>
              </a:prstGeom>
              <a:blipFill>
                <a:blip r:embed="rId8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2" name="Date Placeholder 201">
            <a:extLst>
              <a:ext uri="{FF2B5EF4-FFF2-40B4-BE49-F238E27FC236}">
                <a16:creationId xmlns:a16="http://schemas.microsoft.com/office/drawing/2014/main" id="{6D984BCE-8546-1F48-943E-8325BEAAB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203" name="Footer Placeholder 202">
            <a:extLst>
              <a:ext uri="{FF2B5EF4-FFF2-40B4-BE49-F238E27FC236}">
                <a16:creationId xmlns:a16="http://schemas.microsoft.com/office/drawing/2014/main" id="{814DD370-B651-5F4A-B313-B859F6906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6241BE-7F97-2E4E-B6AF-CB8F3A4F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55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/>
      <p:bldP spid="169" grpId="0"/>
      <p:bldP spid="170" grpId="0"/>
      <p:bldP spid="173" grpId="0"/>
      <p:bldP spid="174" grpId="0"/>
      <p:bldP spid="17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AB5EF-EA6C-7447-AE03-6EFB3673F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Hands-on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A6344-D728-A646-A443-86E2C3F7B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Migrate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GRACE</a:t>
            </a:r>
            <a:r>
              <a:rPr lang="zh-TW" altLang="en-US" dirty="0"/>
              <a:t> </a:t>
            </a:r>
            <a:r>
              <a:rPr lang="en-US" altLang="zh-TW" dirty="0"/>
              <a:t>from</a:t>
            </a:r>
            <a:r>
              <a:rPr lang="zh-TW" altLang="en-US" dirty="0"/>
              <a:t> </a:t>
            </a:r>
            <a:r>
              <a:rPr lang="en-US" altLang="zh-TW" dirty="0"/>
              <a:t>existing</a:t>
            </a:r>
            <a:r>
              <a:rPr lang="zh-TW" altLang="en-US" dirty="0"/>
              <a:t> </a:t>
            </a:r>
            <a:r>
              <a:rPr lang="en-US" altLang="zh-TW" dirty="0"/>
              <a:t>training</a:t>
            </a:r>
            <a:r>
              <a:rPr lang="zh-TW" altLang="en-US" dirty="0"/>
              <a:t> </a:t>
            </a:r>
            <a:r>
              <a:rPr lang="en-US" altLang="zh-TW" dirty="0"/>
              <a:t>scripts</a:t>
            </a:r>
            <a:endParaRPr lang="en-US" dirty="0">
              <a:hlinkClick r:id="rId3"/>
            </a:endParaRPr>
          </a:p>
          <a:p>
            <a:endParaRPr lang="en-US" dirty="0"/>
          </a:p>
          <a:p>
            <a:r>
              <a:rPr lang="en-US" altLang="zh-TW" dirty="0"/>
              <a:t>Implement</a:t>
            </a:r>
            <a:r>
              <a:rPr lang="zh-TW" altLang="en-US" dirty="0"/>
              <a:t> </a:t>
            </a:r>
            <a:r>
              <a:rPr lang="en-US" altLang="zh-TW" dirty="0"/>
              <a:t>custom</a:t>
            </a:r>
            <a:r>
              <a:rPr lang="zh-TW" altLang="en-US" dirty="0"/>
              <a:t> </a:t>
            </a:r>
            <a:r>
              <a:rPr lang="en-US" altLang="zh-TW" dirty="0"/>
              <a:t>compressor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0AC51-2AAD-FD44-89D9-0934DFC6E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2F1A3-F208-B548-BC2E-AB5C46D00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E37C4-885E-BA4C-9A29-FA588AB75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246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19E2142F-E9FF-2545-8A8B-A4F2F7497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Error Compensation (aka </a:t>
            </a:r>
            <a:r>
              <a:rPr lang="en-US" dirty="0">
                <a:solidFill>
                  <a:srgbClr val="C00000"/>
                </a:solidFill>
              </a:rPr>
              <a:t>Memory</a:t>
            </a:r>
            <a:r>
              <a:rPr lang="en-US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 : coins arrondis 9">
                <a:extLst>
                  <a:ext uri="{FF2B5EF4-FFF2-40B4-BE49-F238E27FC236}">
                    <a16:creationId xmlns:a16="http://schemas.microsoft.com/office/drawing/2014/main" id="{CFB80AAB-6BA6-9F44-8771-3860CA1027CC}"/>
                  </a:ext>
                </a:extLst>
              </p:cNvPr>
              <p:cNvSpPr/>
              <p:nvPr/>
            </p:nvSpPr>
            <p:spPr>
              <a:xfrm>
                <a:off x="3169604" y="2888645"/>
                <a:ext cx="5328356" cy="3189033"/>
              </a:xfrm>
              <a:prstGeom prst="roundRect">
                <a:avLst>
                  <a:gd name="adj" fmla="val 15476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fr-FR" sz="3600" dirty="0">
                  <a:solidFill>
                    <a:schemeClr val="tx1"/>
                  </a:solidFill>
                </a:endParaRPr>
              </a:p>
              <a:p>
                <a:r>
                  <a:rPr lang="fr-FR" sz="2800" dirty="0" err="1">
                    <a:solidFill>
                      <a:schemeClr val="tx1"/>
                    </a:solidFill>
                  </a:rPr>
                  <a:t>Error</a:t>
                </a:r>
                <a:r>
                  <a:rPr lang="fr-FR" sz="2800" dirty="0">
                    <a:solidFill>
                      <a:schemeClr val="tx1"/>
                    </a:solidFill>
                  </a:rPr>
                  <a:t> compensation</a:t>
                </a:r>
              </a:p>
              <a:p>
                <a:endParaRPr lang="fr-FR" sz="2800" dirty="0">
                  <a:solidFill>
                    <a:schemeClr val="tx1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sSubSupPr>
                        <m:e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𝑒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𝑡</m:t>
                          </m:r>
                        </m:sub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𝑖</m:t>
                          </m:r>
                        </m:sup>
                      </m:sSubSup>
                      <m:r>
                        <a:rPr lang="fr-FR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itchFamily="2" charset="2"/>
                        </a:rPr>
                        <m:t>=</m:t>
                      </m:r>
                      <m:sSubSup>
                        <m:sSubSupPr>
                          <m:ctrlP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sSubSupPr>
                        <m:e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𝑡</m:t>
                          </m:r>
                        </m:sub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𝑖</m:t>
                          </m:r>
                        </m:sup>
                      </m:sSubSup>
                      <m:r>
                        <a:rPr lang="fr-FR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itchFamily="2" charset="2"/>
                        </a:rPr>
                        <m:t>−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itchFamily="2" charset="2"/>
                        </a:rPr>
                        <m:t>𝑐</m:t>
                      </m:r>
                      <m:r>
                        <a:rPr lang="fr-FR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itchFamily="2" charset="2"/>
                        </a:rPr>
                        <m:t>(</m:t>
                      </m:r>
                      <m:sSubSup>
                        <m:sSubSupPr>
                          <m:ctrlP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sSubSupPr>
                        <m:e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𝑡</m:t>
                          </m:r>
                        </m:sub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𝑖</m:t>
                          </m:r>
                        </m:sup>
                      </m:sSubSup>
                      <m:r>
                        <a:rPr lang="fr-FR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itchFamily="2" charset="2"/>
                        </a:rPr>
                        <m:t>)</m:t>
                      </m:r>
                    </m:oMath>
                  </m:oMathPara>
                </a14:m>
                <a:endParaRPr lang="fr-FR" sz="2800" b="0" dirty="0">
                  <a:solidFill>
                    <a:schemeClr val="tx1"/>
                  </a:solidFill>
                  <a:sym typeface="Wingdings" pitchFamily="2" charset="2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sSupPr>
                        <m:e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𝑡</m:t>
                          </m:r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+1</m:t>
                          </m:r>
                        </m:sup>
                      </m:sSup>
                      <m:r>
                        <a:rPr lang="fr-FR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itchFamily="2" charset="2"/>
                        </a:rPr>
                        <m:t>=</m:t>
                      </m:r>
                      <m:sSup>
                        <m:sSupPr>
                          <m:ctrlP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sSupPr>
                        <m:e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𝑡</m:t>
                          </m:r>
                        </m:sup>
                      </m:sSup>
                      <m:r>
                        <a:rPr lang="fr-FR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sym typeface="Wingdings" pitchFamily="2" charset="2"/>
                        </a:rPr>
                        <m:t>−</m:t>
                      </m:r>
                      <m:sSub>
                        <m:sSubPr>
                          <m:ctrlP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sSubPr>
                        <m:e>
                          <m:r>
                            <a:rPr lang="fr-FR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𝜂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𝑡</m:t>
                          </m:r>
                        </m:sub>
                      </m:sSub>
                      <m:f>
                        <m:fPr>
                          <m:ctrlP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fPr>
                        <m:num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1</m:t>
                          </m:r>
                        </m:num>
                        <m:den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𝑖</m:t>
                          </m:r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=1</m:t>
                          </m:r>
                        </m:sub>
                        <m:sup>
                          <m:r>
                            <a:rPr lang="fr-FR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sym typeface="Wingdings" pitchFamily="2" charset="2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fr-FR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̃"/>
                                  <m:ctrlPr>
                                    <a:rPr lang="fr-FR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</m:ctrlPr>
                                </m:accPr>
                                <m:e>
                                  <m:r>
                                    <a:rPr lang="fr-FR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sym typeface="Wingdings" pitchFamily="2" charset="2"/>
                                    </a:rPr>
                                    <m:t>𝑔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sym typeface="Wingdings" pitchFamily="2" charset="2"/>
                                </a:rPr>
                                <m:t>𝑖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fr-FR" sz="2800" b="0" i="1" dirty="0">
                  <a:solidFill>
                    <a:schemeClr val="tx1"/>
                  </a:solidFill>
                  <a:latin typeface="Cambria Math" panose="02040503050406030204" pitchFamily="18" charset="0"/>
                  <a:sym typeface="Wingdings" pitchFamily="2" charset="2"/>
                </a:endParaRPr>
              </a:p>
              <a:p>
                <a:pPr algn="ctr"/>
                <a14:m>
                  <m:oMath xmlns:m="http://schemas.openxmlformats.org/officeDocument/2006/math">
                    <m:sSubSup>
                      <m:sSubSupPr>
                        <m:ctrlPr>
                          <a:rPr lang="fr-F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SupPr>
                      <m:e>
                        <m:acc>
                          <m:accPr>
                            <m:chr m:val="̃"/>
                            <m:ctrlPr>
                              <a:rPr lang="fr-FR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accPr>
                          <m:e>
                            <m:r>
                              <a:rPr lang="fr-FR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+1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𝑖</m:t>
                        </m:r>
                      </m:sup>
                    </m:sSubSup>
                    <m:r>
                      <a:rPr lang="fr-FR" sz="2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sSubSup>
                      <m:sSubSupPr>
                        <m:ctrlPr>
                          <a:rPr lang="fr-F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fr-FR" sz="2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e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8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t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sz="2800" dirty="0">
                    <a:solidFill>
                      <a:schemeClr val="tx1"/>
                    </a:solidFill>
                    <a:sym typeface="Wingdings" pitchFamily="2" charset="2"/>
                  </a:rPr>
                  <a:t>+</a:t>
                </a:r>
                <a:r>
                  <a:rPr lang="fr-FR" sz="2800" b="0" dirty="0">
                    <a:solidFill>
                      <a:schemeClr val="tx1"/>
                    </a:solidFill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fr-F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SupPr>
                      <m:e>
                        <m:r>
                          <a:rPr lang="fr-F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𝑔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𝑡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+1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Wingdings" pitchFamily="2" charset="2"/>
                          </a:rPr>
                          <m:t>𝑖</m:t>
                        </m:r>
                      </m:sup>
                    </m:sSubSup>
                    <m:r>
                      <a:rPr lang="fr-FR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US" sz="2800" dirty="0">
                    <a:solidFill>
                      <a:schemeClr val="tx1"/>
                    </a:solidFill>
                    <a:sym typeface="Wingdings" pitchFamily="2" charset="2"/>
                  </a:rPr>
                  <a:t> </a:t>
                </a:r>
              </a:p>
              <a:p>
                <a:endParaRPr lang="en-US" sz="3600" dirty="0">
                  <a:solidFill>
                    <a:schemeClr val="tx1"/>
                  </a:solidFill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23" name="Rectangle : coins arrondis 9">
                <a:extLst>
                  <a:ext uri="{FF2B5EF4-FFF2-40B4-BE49-F238E27FC236}">
                    <a16:creationId xmlns:a16="http://schemas.microsoft.com/office/drawing/2014/main" id="{CFB80AAB-6BA6-9F44-8771-3860CA1027C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604" y="2888645"/>
                <a:ext cx="5328356" cy="3189033"/>
              </a:xfrm>
              <a:prstGeom prst="roundRect">
                <a:avLst>
                  <a:gd name="adj" fmla="val 15476"/>
                </a:avLst>
              </a:prstGeom>
              <a:blipFill>
                <a:blip r:embed="rId3"/>
                <a:stretch>
                  <a:fillRect b="-47431"/>
                </a:stretch>
              </a:blip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F699811-0FDA-974B-A052-CEFBD96750D6}"/>
                  </a:ext>
                </a:extLst>
              </p:cNvPr>
              <p:cNvSpPr/>
              <p:nvPr/>
            </p:nvSpPr>
            <p:spPr>
              <a:xfrm>
                <a:off x="567159" y="1403705"/>
                <a:ext cx="6096000" cy="509178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  <m:r>
                        <a:rPr lang="fr-FR" sz="2400" i="1">
                          <a:latin typeface="Cambria Math" panose="02040503050406030204" pitchFamily="18" charset="0"/>
                        </a:rPr>
                        <m:t>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F699811-0FDA-974B-A052-CEFBD96750D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159" y="1403705"/>
                <a:ext cx="6096000" cy="509178"/>
              </a:xfrm>
              <a:prstGeom prst="rect">
                <a:avLst/>
              </a:prstGeom>
              <a:blipFill>
                <a:blip r:embed="rId4"/>
                <a:stretch>
                  <a:fillRect l="-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4CAA4F1-D5B4-684A-8C28-4CAE4E7CE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7253" y="1008926"/>
            <a:ext cx="6434417" cy="1674107"/>
          </a:xfrm>
        </p:spPr>
        <p:txBody>
          <a:bodyPr>
            <a:normAutofit/>
          </a:bodyPr>
          <a:lstStyle/>
          <a:p>
            <a:r>
              <a:rPr lang="en-US" b="1" dirty="0"/>
              <a:t>Biased</a:t>
            </a:r>
            <a:r>
              <a:rPr lang="en-US" dirty="0"/>
              <a:t> Compression</a:t>
            </a:r>
          </a:p>
          <a:p>
            <a:pPr lvl="1"/>
            <a:r>
              <a:rPr lang="en-US" dirty="0"/>
              <a:t>Typically, smaller variance than </a:t>
            </a:r>
            <a:r>
              <a:rPr lang="en-US" b="1" dirty="0"/>
              <a:t>unbiased</a:t>
            </a:r>
          </a:p>
          <a:p>
            <a:pPr lvl="1"/>
            <a:r>
              <a:rPr lang="en-US" dirty="0"/>
              <a:t>Solution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But, may diverge</a:t>
            </a:r>
          </a:p>
          <a:p>
            <a:pPr lvl="1"/>
            <a:r>
              <a:rPr lang="en-US" dirty="0">
                <a:sym typeface="Wingdings" pitchFamily="2" charset="2"/>
              </a:rPr>
              <a:t>Error Compensation</a:t>
            </a:r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D6D1414-575D-594F-8E50-2B47ACD8822F}"/>
              </a:ext>
            </a:extLst>
          </p:cNvPr>
          <p:cNvCxnSpPr>
            <a:cxnSpLocks/>
          </p:cNvCxnSpPr>
          <p:nvPr/>
        </p:nvCxnSpPr>
        <p:spPr>
          <a:xfrm flipH="1">
            <a:off x="2413748" y="1242872"/>
            <a:ext cx="3173505" cy="393725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Line Callout 1 26">
            <a:extLst>
              <a:ext uri="{FF2B5EF4-FFF2-40B4-BE49-F238E27FC236}">
                <a16:creationId xmlns:a16="http://schemas.microsoft.com/office/drawing/2014/main" id="{D93FD810-7B4F-E646-B069-21AA190A6D7A}"/>
              </a:ext>
            </a:extLst>
          </p:cNvPr>
          <p:cNvSpPr/>
          <p:nvPr/>
        </p:nvSpPr>
        <p:spPr>
          <a:xfrm>
            <a:off x="8804461" y="2732785"/>
            <a:ext cx="2030819" cy="808074"/>
          </a:xfrm>
          <a:prstGeom prst="borderCallout1">
            <a:avLst>
              <a:gd name="adj1" fmla="val 329"/>
              <a:gd name="adj2" fmla="val -480"/>
              <a:gd name="adj3" fmla="val 158553"/>
              <a:gd name="adj4" fmla="val -122103"/>
            </a:avLst>
          </a:prstGeom>
          <a:ln w="254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/>
              <a:t>Compressor</a:t>
            </a:r>
            <a:endParaRPr lang="en-US"/>
          </a:p>
        </p:txBody>
      </p:sp>
      <p:sp>
        <p:nvSpPr>
          <p:cNvPr id="28" name="Line Callout 1 27">
            <a:extLst>
              <a:ext uri="{FF2B5EF4-FFF2-40B4-BE49-F238E27FC236}">
                <a16:creationId xmlns:a16="http://schemas.microsoft.com/office/drawing/2014/main" id="{DC762C7E-3E1A-9F47-85E3-D3A605BDB37C}"/>
              </a:ext>
            </a:extLst>
          </p:cNvPr>
          <p:cNvSpPr/>
          <p:nvPr/>
        </p:nvSpPr>
        <p:spPr>
          <a:xfrm>
            <a:off x="9002169" y="3790390"/>
            <a:ext cx="2549339" cy="808074"/>
          </a:xfrm>
          <a:prstGeom prst="borderCallout1">
            <a:avLst>
              <a:gd name="adj1" fmla="val 329"/>
              <a:gd name="adj2" fmla="val -480"/>
              <a:gd name="adj3" fmla="val 107237"/>
              <a:gd name="adj4" fmla="val -61370"/>
            </a:avLst>
          </a:prstGeom>
          <a:ln w="254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/>
              <a:t>After</a:t>
            </a:r>
            <a:r>
              <a:rPr lang="zh-TW" altLang="en-US"/>
              <a:t> </a:t>
            </a:r>
            <a:r>
              <a:rPr lang="en-US" altLang="zh-TW"/>
              <a:t>compensation</a:t>
            </a:r>
            <a:endParaRPr lang="en-US"/>
          </a:p>
        </p:txBody>
      </p:sp>
      <p:sp>
        <p:nvSpPr>
          <p:cNvPr id="29" name="Line Callout 1 28">
            <a:extLst>
              <a:ext uri="{FF2B5EF4-FFF2-40B4-BE49-F238E27FC236}">
                <a16:creationId xmlns:a16="http://schemas.microsoft.com/office/drawing/2014/main" id="{A21DF51B-64EC-8344-8F5D-120AA137B1BF}"/>
              </a:ext>
            </a:extLst>
          </p:cNvPr>
          <p:cNvSpPr/>
          <p:nvPr/>
        </p:nvSpPr>
        <p:spPr>
          <a:xfrm>
            <a:off x="8804460" y="4917931"/>
            <a:ext cx="3058026" cy="808074"/>
          </a:xfrm>
          <a:prstGeom prst="borderCallout1">
            <a:avLst>
              <a:gd name="adj1" fmla="val 329"/>
              <a:gd name="adj2" fmla="val -480"/>
              <a:gd name="adj3" fmla="val 112074"/>
              <a:gd name="adj4" fmla="val -59365"/>
            </a:avLst>
          </a:prstGeom>
          <a:ln w="254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Compensate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next</a:t>
            </a:r>
            <a:r>
              <a:rPr lang="zh-TW" altLang="en-US" dirty="0"/>
              <a:t> </a:t>
            </a:r>
            <a:r>
              <a:rPr lang="en-US" altLang="zh-TW" dirty="0"/>
              <a:t>step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B54892-270A-F541-BCC5-FAB14901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1C7684-9EC9-4E49-9AD3-742BE5F83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ADA008-74A5-9242-AE67-41441F1B0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21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91328-43F5-8345-A828-497764E03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of Compressed Communication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57CF7BF-74A1-4B45-A163-D60BE308FAFB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2708031"/>
                <a:ext cx="5181600" cy="346893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/>
                  <a:t>Quantization</a:t>
                </a:r>
              </a:p>
              <a:p>
                <a:r>
                  <a:rPr lang="en-US" dirty="0"/>
                  <a:t>Reduces the </a:t>
                </a:r>
                <a:r>
                  <a:rPr lang="en-US" dirty="0" err="1"/>
                  <a:t>bitwidth</a:t>
                </a:r>
                <a:r>
                  <a:rPr lang="en-US" dirty="0"/>
                  <a:t> of each element in </a:t>
                </a:r>
                <a14:m>
                  <m:oMath xmlns:m="http://schemas.openxmlformats.org/officeDocument/2006/math">
                    <m:r>
                      <a:rPr lang="en-US" altLang="zh-CN" b="1" i="1">
                        <a:latin typeface="Cambria Math" panose="02040503050406030204" pitchFamily="18" charset="0"/>
                        <a:cs typeface="Arial" charset="0"/>
                      </a:rPr>
                      <m:t>𝒈</m:t>
                    </m:r>
                  </m:oMath>
                </a14:m>
                <a:r>
                  <a:rPr lang="en-US" dirty="0"/>
                  <a:t> </a:t>
                </a:r>
                <a:r>
                  <a:rPr lang="en-US" sz="2400" dirty="0"/>
                  <a:t>(e.g., float32 </a:t>
                </a:r>
                <a:r>
                  <a:rPr lang="en-US" sz="2400" dirty="0">
                    <a:sym typeface="Wingdings" pitchFamily="2" charset="2"/>
                  </a:rPr>
                  <a:t> </a:t>
                </a:r>
                <a:r>
                  <a:rPr lang="en-US" sz="2400" dirty="0"/>
                  <a:t>float8)</a:t>
                </a:r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b="1" dirty="0"/>
                  <a:t>Low-rank</a:t>
                </a:r>
              </a:p>
              <a:p>
                <a:r>
                  <a:rPr lang="en-US" dirty="0"/>
                  <a:t>Decompose </a:t>
                </a:r>
                <a14:m>
                  <m:oMath xmlns:m="http://schemas.openxmlformats.org/officeDocument/2006/math">
                    <m:r>
                      <a:rPr lang="en-US" altLang="zh-CN" b="1" i="1">
                        <a:latin typeface="Cambria Math" panose="02040503050406030204" pitchFamily="18" charset="0"/>
                        <a:cs typeface="Arial" charset="0"/>
                      </a:rPr>
                      <m:t>𝒈</m:t>
                    </m:r>
                  </m:oMath>
                </a14:m>
                <a:r>
                  <a:rPr lang="en-US" dirty="0"/>
                  <a:t> into low-rank matrices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57CF7BF-74A1-4B45-A163-D60BE308FA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2708031"/>
                <a:ext cx="5181600" cy="3468932"/>
              </a:xfrm>
              <a:blipFill>
                <a:blip r:embed="rId3"/>
                <a:stretch>
                  <a:fillRect l="-2445" t="-3285" r="-1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890640B-5313-9E45-B2F4-6447A49AAAD1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2708031"/>
                <a:ext cx="5181600" cy="3468932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 err="1"/>
                  <a:t>Sparsification</a:t>
                </a:r>
                <a:endParaRPr lang="en-US" b="1" dirty="0"/>
              </a:p>
              <a:p>
                <a:r>
                  <a:rPr lang="en-US" dirty="0"/>
                  <a:t>Samples only a few elements in </a:t>
                </a:r>
                <a14:m>
                  <m:oMath xmlns:m="http://schemas.openxmlformats.org/officeDocument/2006/math">
                    <m:r>
                      <a:rPr lang="en-US" altLang="zh-CN" b="1" i="1">
                        <a:latin typeface="Cambria Math" panose="02040503050406030204" pitchFamily="18" charset="0"/>
                        <a:cs typeface="Arial" charset="0"/>
                      </a:rPr>
                      <m:t>𝒈</m:t>
                    </m:r>
                  </m:oMath>
                </a14:m>
                <a:r>
                  <a:rPr lang="en-US" dirty="0"/>
                  <a:t> </a:t>
                </a:r>
                <a:r>
                  <a:rPr lang="en-US" sz="2400" dirty="0"/>
                  <a:t>(e.g., top-k values by magnitude)</a:t>
                </a:r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b="1" dirty="0"/>
                  <a:t>Hybrid</a:t>
                </a:r>
              </a:p>
              <a:p>
                <a:r>
                  <a:rPr lang="en-US" dirty="0"/>
                  <a:t>Combine quantization and </a:t>
                </a:r>
                <a:r>
                  <a:rPr lang="en-US" dirty="0" err="1"/>
                  <a:t>sparsification</a:t>
                </a:r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890640B-5313-9E45-B2F4-6447A49AAA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2708031"/>
                <a:ext cx="5181600" cy="3468932"/>
              </a:xfrm>
              <a:blipFill>
                <a:blip r:embed="rId4"/>
                <a:stretch>
                  <a:fillRect l="-2445" t="-3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6226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D3D79-7FE7-514F-B185-FEB859951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1-bit Quantization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94798-E605-3540-8996-6BD9DE97B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0479" y="3127005"/>
            <a:ext cx="5325368" cy="1178816"/>
          </a:xfrm>
        </p:spPr>
        <p:txBody>
          <a:bodyPr>
            <a:normAutofit/>
          </a:bodyPr>
          <a:lstStyle/>
          <a:p>
            <a:r>
              <a:rPr lang="en-US" sz="2400" dirty="0"/>
              <a:t>Decode</a:t>
            </a:r>
          </a:p>
          <a:p>
            <a:pPr lvl="1"/>
            <a:r>
              <a:rPr lang="en-US" sz="2000" dirty="0"/>
              <a:t>-’s to mean of negative values</a:t>
            </a:r>
          </a:p>
          <a:p>
            <a:pPr lvl="1"/>
            <a:r>
              <a:rPr lang="en-US" sz="2000" dirty="0"/>
              <a:t>+’s to mean of non-negative values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CBFAA9-171D-4B4B-B8E3-BF3260D40855}"/>
              </a:ext>
            </a:extLst>
          </p:cNvPr>
          <p:cNvSpPr txBox="1"/>
          <p:nvPr/>
        </p:nvSpPr>
        <p:spPr>
          <a:xfrm>
            <a:off x="8636540" y="1435400"/>
            <a:ext cx="23947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Original Gradient 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96AE5752-3F71-104A-BD1C-27DD540A321C}"/>
              </a:ext>
            </a:extLst>
          </p:cNvPr>
          <p:cNvSpPr/>
          <p:nvPr/>
        </p:nvSpPr>
        <p:spPr>
          <a:xfrm rot="7731228">
            <a:off x="3659172" y="2114010"/>
            <a:ext cx="572202" cy="151528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292259-1716-0F41-9DA0-7A56426D592C}"/>
              </a:ext>
            </a:extLst>
          </p:cNvPr>
          <p:cNvSpPr txBox="1"/>
          <p:nvPr/>
        </p:nvSpPr>
        <p:spPr>
          <a:xfrm>
            <a:off x="1360459" y="2828993"/>
            <a:ext cx="134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1-bit SGD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BAE8C08-E889-9848-B3C4-067C713367B7}"/>
              </a:ext>
            </a:extLst>
          </p:cNvPr>
          <p:cNvGraphicFramePr>
            <a:graphicFrameLocks noGrp="1"/>
          </p:cNvGraphicFramePr>
          <p:nvPr/>
        </p:nvGraphicFramePr>
        <p:xfrm>
          <a:off x="6275497" y="2523691"/>
          <a:ext cx="3474292" cy="33528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48671">
                  <a:extLst>
                    <a:ext uri="{9D8B030D-6E8A-4147-A177-3AD203B41FA5}">
                      <a16:colId xmlns:a16="http://schemas.microsoft.com/office/drawing/2014/main" val="1134624740"/>
                    </a:ext>
                  </a:extLst>
                </a:gridCol>
                <a:gridCol w="288843">
                  <a:extLst>
                    <a:ext uri="{9D8B030D-6E8A-4147-A177-3AD203B41FA5}">
                      <a16:colId xmlns:a16="http://schemas.microsoft.com/office/drawing/2014/main" val="3497066912"/>
                    </a:ext>
                  </a:extLst>
                </a:gridCol>
                <a:gridCol w="370594">
                  <a:extLst>
                    <a:ext uri="{9D8B030D-6E8A-4147-A177-3AD203B41FA5}">
                      <a16:colId xmlns:a16="http://schemas.microsoft.com/office/drawing/2014/main" val="394418550"/>
                    </a:ext>
                  </a:extLst>
                </a:gridCol>
                <a:gridCol w="343123">
                  <a:extLst>
                    <a:ext uri="{9D8B030D-6E8A-4147-A177-3AD203B41FA5}">
                      <a16:colId xmlns:a16="http://schemas.microsoft.com/office/drawing/2014/main" val="363318423"/>
                    </a:ext>
                  </a:extLst>
                </a:gridCol>
                <a:gridCol w="359032">
                  <a:extLst>
                    <a:ext uri="{9D8B030D-6E8A-4147-A177-3AD203B41FA5}">
                      <a16:colId xmlns:a16="http://schemas.microsoft.com/office/drawing/2014/main" val="419646081"/>
                    </a:ext>
                  </a:extLst>
                </a:gridCol>
                <a:gridCol w="365128">
                  <a:extLst>
                    <a:ext uri="{9D8B030D-6E8A-4147-A177-3AD203B41FA5}">
                      <a16:colId xmlns:a16="http://schemas.microsoft.com/office/drawing/2014/main" val="612818307"/>
                    </a:ext>
                  </a:extLst>
                </a:gridCol>
                <a:gridCol w="338281">
                  <a:extLst>
                    <a:ext uri="{9D8B030D-6E8A-4147-A177-3AD203B41FA5}">
                      <a16:colId xmlns:a16="http://schemas.microsoft.com/office/drawing/2014/main" val="2032137702"/>
                    </a:ext>
                  </a:extLst>
                </a:gridCol>
                <a:gridCol w="304680">
                  <a:extLst>
                    <a:ext uri="{9D8B030D-6E8A-4147-A177-3AD203B41FA5}">
                      <a16:colId xmlns:a16="http://schemas.microsoft.com/office/drawing/2014/main" val="142958088"/>
                    </a:ext>
                  </a:extLst>
                </a:gridCol>
                <a:gridCol w="370213">
                  <a:extLst>
                    <a:ext uri="{9D8B030D-6E8A-4147-A177-3AD203B41FA5}">
                      <a16:colId xmlns:a16="http://schemas.microsoft.com/office/drawing/2014/main" val="656099757"/>
                    </a:ext>
                  </a:extLst>
                </a:gridCol>
                <a:gridCol w="385727">
                  <a:extLst>
                    <a:ext uri="{9D8B030D-6E8A-4147-A177-3AD203B41FA5}">
                      <a16:colId xmlns:a16="http://schemas.microsoft.com/office/drawing/2014/main" val="1000566774"/>
                    </a:ext>
                  </a:extLst>
                </a:gridCol>
              </a:tblGrid>
              <a:tr h="286924"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-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+mn-lt"/>
                        </a:rPr>
                        <a:t>+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+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+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 -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 +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+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+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+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-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207869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6DD0865-8C2A-694F-A06E-2F4CE13EE8D4}"/>
              </a:ext>
            </a:extLst>
          </p:cNvPr>
          <p:cNvGraphicFramePr>
            <a:graphicFrameLocks noGrp="1"/>
          </p:cNvGraphicFramePr>
          <p:nvPr/>
        </p:nvGraphicFramePr>
        <p:xfrm>
          <a:off x="444619" y="2523691"/>
          <a:ext cx="4515085" cy="33528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461088">
                  <a:extLst>
                    <a:ext uri="{9D8B030D-6E8A-4147-A177-3AD203B41FA5}">
                      <a16:colId xmlns:a16="http://schemas.microsoft.com/office/drawing/2014/main" val="1134624740"/>
                    </a:ext>
                  </a:extLst>
                </a:gridCol>
                <a:gridCol w="431669">
                  <a:extLst>
                    <a:ext uri="{9D8B030D-6E8A-4147-A177-3AD203B41FA5}">
                      <a16:colId xmlns:a16="http://schemas.microsoft.com/office/drawing/2014/main" val="3497066912"/>
                    </a:ext>
                  </a:extLst>
                </a:gridCol>
                <a:gridCol w="475751">
                  <a:extLst>
                    <a:ext uri="{9D8B030D-6E8A-4147-A177-3AD203B41FA5}">
                      <a16:colId xmlns:a16="http://schemas.microsoft.com/office/drawing/2014/main" val="394418550"/>
                    </a:ext>
                  </a:extLst>
                </a:gridCol>
                <a:gridCol w="482852">
                  <a:extLst>
                    <a:ext uri="{9D8B030D-6E8A-4147-A177-3AD203B41FA5}">
                      <a16:colId xmlns:a16="http://schemas.microsoft.com/office/drawing/2014/main" val="363318423"/>
                    </a:ext>
                  </a:extLst>
                </a:gridCol>
                <a:gridCol w="479324">
                  <a:extLst>
                    <a:ext uri="{9D8B030D-6E8A-4147-A177-3AD203B41FA5}">
                      <a16:colId xmlns:a16="http://schemas.microsoft.com/office/drawing/2014/main" val="419646081"/>
                    </a:ext>
                  </a:extLst>
                </a:gridCol>
                <a:gridCol w="455864">
                  <a:extLst>
                    <a:ext uri="{9D8B030D-6E8A-4147-A177-3AD203B41FA5}">
                      <a16:colId xmlns:a16="http://schemas.microsoft.com/office/drawing/2014/main" val="612818307"/>
                    </a:ext>
                  </a:extLst>
                </a:gridCol>
                <a:gridCol w="428163">
                  <a:extLst>
                    <a:ext uri="{9D8B030D-6E8A-4147-A177-3AD203B41FA5}">
                      <a16:colId xmlns:a16="http://schemas.microsoft.com/office/drawing/2014/main" val="2032137702"/>
                    </a:ext>
                  </a:extLst>
                </a:gridCol>
                <a:gridCol w="380078">
                  <a:extLst>
                    <a:ext uri="{9D8B030D-6E8A-4147-A177-3AD203B41FA5}">
                      <a16:colId xmlns:a16="http://schemas.microsoft.com/office/drawing/2014/main" val="142958088"/>
                    </a:ext>
                  </a:extLst>
                </a:gridCol>
                <a:gridCol w="475019">
                  <a:extLst>
                    <a:ext uri="{9D8B030D-6E8A-4147-A177-3AD203B41FA5}">
                      <a16:colId xmlns:a16="http://schemas.microsoft.com/office/drawing/2014/main" val="656099757"/>
                    </a:ext>
                  </a:extLst>
                </a:gridCol>
                <a:gridCol w="445277">
                  <a:extLst>
                    <a:ext uri="{9D8B030D-6E8A-4147-A177-3AD203B41FA5}">
                      <a16:colId xmlns:a16="http://schemas.microsoft.com/office/drawing/2014/main" val="1000566774"/>
                    </a:ext>
                  </a:extLst>
                </a:gridCol>
              </a:tblGrid>
              <a:tr h="300236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latin typeface="+mn-lt"/>
                        </a:rPr>
                        <a:t>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+mn-lt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1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  1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 1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 0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sz="1600" b="0" dirty="0">
                          <a:solidFill>
                            <a:srgbClr val="FF0000"/>
                          </a:solidFill>
                          <a:latin typeface="+mn-lt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 1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l-GR" sz="1600" b="0" dirty="0">
                          <a:solidFill>
                            <a:srgbClr val="FF0000"/>
                          </a:solidFill>
                          <a:latin typeface="+mn-lt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   1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0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2078692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7AE400A-218C-E64D-B482-22981AA1B634}"/>
              </a:ext>
            </a:extLst>
          </p:cNvPr>
          <p:cNvGraphicFramePr>
            <a:graphicFrameLocks noGrp="1"/>
          </p:cNvGraphicFramePr>
          <p:nvPr/>
        </p:nvGraphicFramePr>
        <p:xfrm>
          <a:off x="2304418" y="1451291"/>
          <a:ext cx="6277031" cy="39624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29948">
                  <a:extLst>
                    <a:ext uri="{9D8B030D-6E8A-4147-A177-3AD203B41FA5}">
                      <a16:colId xmlns:a16="http://schemas.microsoft.com/office/drawing/2014/main" val="1134624740"/>
                    </a:ext>
                  </a:extLst>
                </a:gridCol>
                <a:gridCol w="521853">
                  <a:extLst>
                    <a:ext uri="{9D8B030D-6E8A-4147-A177-3AD203B41FA5}">
                      <a16:colId xmlns:a16="http://schemas.microsoft.com/office/drawing/2014/main" val="3497066912"/>
                    </a:ext>
                  </a:extLst>
                </a:gridCol>
                <a:gridCol w="669556">
                  <a:extLst>
                    <a:ext uri="{9D8B030D-6E8A-4147-A177-3AD203B41FA5}">
                      <a16:colId xmlns:a16="http://schemas.microsoft.com/office/drawing/2014/main" val="394418550"/>
                    </a:ext>
                  </a:extLst>
                </a:gridCol>
                <a:gridCol w="619920">
                  <a:extLst>
                    <a:ext uri="{9D8B030D-6E8A-4147-A177-3AD203B41FA5}">
                      <a16:colId xmlns:a16="http://schemas.microsoft.com/office/drawing/2014/main" val="363318423"/>
                    </a:ext>
                  </a:extLst>
                </a:gridCol>
                <a:gridCol w="752752">
                  <a:extLst>
                    <a:ext uri="{9D8B030D-6E8A-4147-A177-3AD203B41FA5}">
                      <a16:colId xmlns:a16="http://schemas.microsoft.com/office/drawing/2014/main" val="419646081"/>
                    </a:ext>
                  </a:extLst>
                </a:gridCol>
                <a:gridCol w="649053">
                  <a:extLst>
                    <a:ext uri="{9D8B030D-6E8A-4147-A177-3AD203B41FA5}">
                      <a16:colId xmlns:a16="http://schemas.microsoft.com/office/drawing/2014/main" val="612818307"/>
                    </a:ext>
                  </a:extLst>
                </a:gridCol>
                <a:gridCol w="611041">
                  <a:extLst>
                    <a:ext uri="{9D8B030D-6E8A-4147-A177-3AD203B41FA5}">
                      <a16:colId xmlns:a16="http://schemas.microsoft.com/office/drawing/2014/main" val="2032137702"/>
                    </a:ext>
                  </a:extLst>
                </a:gridCol>
                <a:gridCol w="453896">
                  <a:extLst>
                    <a:ext uri="{9D8B030D-6E8A-4147-A177-3AD203B41FA5}">
                      <a16:colId xmlns:a16="http://schemas.microsoft.com/office/drawing/2014/main" val="142958088"/>
                    </a:ext>
                  </a:extLst>
                </a:gridCol>
                <a:gridCol w="642009">
                  <a:extLst>
                    <a:ext uri="{9D8B030D-6E8A-4147-A177-3AD203B41FA5}">
                      <a16:colId xmlns:a16="http://schemas.microsoft.com/office/drawing/2014/main" val="656099757"/>
                    </a:ext>
                  </a:extLst>
                </a:gridCol>
                <a:gridCol w="727003">
                  <a:extLst>
                    <a:ext uri="{9D8B030D-6E8A-4147-A177-3AD203B41FA5}">
                      <a16:colId xmlns:a16="http://schemas.microsoft.com/office/drawing/2014/main" val="1000566774"/>
                    </a:ext>
                  </a:extLst>
                </a:gridCol>
              </a:tblGrid>
              <a:tr h="396241"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-1.7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2.9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10.5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11.4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-23.1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0.88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1.01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  0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5.51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+mn-lt"/>
                        </a:rPr>
                        <a:t>-0.98</a:t>
                      </a:r>
                      <a:endParaRPr lang="en-US" sz="1600" b="0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207869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69FB3382-C0A2-6443-8F40-BEA72A812350}"/>
              </a:ext>
            </a:extLst>
          </p:cNvPr>
          <p:cNvSpPr txBox="1"/>
          <p:nvPr/>
        </p:nvSpPr>
        <p:spPr>
          <a:xfrm>
            <a:off x="2532195" y="1936161"/>
            <a:ext cx="790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>
                <a:solidFill>
                  <a:schemeClr val="accent1"/>
                </a:solidFill>
                <a:latin typeface="Times" pitchFamily="2" charset="0"/>
              </a:rPr>
              <a:t>τ = 1</a:t>
            </a:r>
            <a:endParaRPr lang="en-US" dirty="0">
              <a:solidFill>
                <a:schemeClr val="accent1"/>
              </a:solidFill>
              <a:latin typeface="Times" pitchFamily="2" charset="0"/>
            </a:endParaRP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017E08A4-32E6-8A4B-84B7-949BBD2AD421}"/>
              </a:ext>
            </a:extLst>
          </p:cNvPr>
          <p:cNvSpPr/>
          <p:nvPr/>
        </p:nvSpPr>
        <p:spPr>
          <a:xfrm rot="3473875">
            <a:off x="6903080" y="2101720"/>
            <a:ext cx="572202" cy="151528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D92F84-B134-2A4B-88A3-A8CFB770C8BF}"/>
              </a:ext>
            </a:extLst>
          </p:cNvPr>
          <p:cNvSpPr txBox="1"/>
          <p:nvPr/>
        </p:nvSpPr>
        <p:spPr>
          <a:xfrm>
            <a:off x="7290375" y="2805069"/>
            <a:ext cx="134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sign SGD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7719A8-3607-F44C-B32B-E7A9AE5A9275}"/>
              </a:ext>
            </a:extLst>
          </p:cNvPr>
          <p:cNvSpPr txBox="1"/>
          <p:nvPr/>
        </p:nvSpPr>
        <p:spPr>
          <a:xfrm>
            <a:off x="298892" y="4454282"/>
            <a:ext cx="7521057" cy="20467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F. </a:t>
            </a:r>
            <a:r>
              <a:rPr lang="en-US" sz="1400" dirty="0" err="1"/>
              <a:t>Seide</a:t>
            </a:r>
            <a:r>
              <a:rPr lang="en-US" sz="1400" dirty="0"/>
              <a:t> et al., “1-Bit Stochastic Gradient Descent and Application to Data-Parallel Distributed Training of Speech DNNs”, </a:t>
            </a:r>
            <a:r>
              <a:rPr lang="en-US" sz="1400" i="1" dirty="0" err="1"/>
              <a:t>Interspeech</a:t>
            </a:r>
            <a:r>
              <a:rPr lang="en-US" sz="1400" dirty="0"/>
              <a:t>, 2014.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J. Bernstein et al., “</a:t>
            </a:r>
            <a:r>
              <a:rPr lang="en-US" sz="1400" dirty="0" err="1"/>
              <a:t>signSGD</a:t>
            </a:r>
            <a:r>
              <a:rPr lang="en-US" sz="1400" dirty="0"/>
              <a:t>: Compressed </a:t>
            </a:r>
            <a:r>
              <a:rPr lang="en-US" sz="1400" dirty="0" err="1"/>
              <a:t>Optimisation</a:t>
            </a:r>
            <a:r>
              <a:rPr lang="en-US" sz="1400" dirty="0"/>
              <a:t> for Non-Convex Problems”, </a:t>
            </a:r>
            <a:r>
              <a:rPr lang="en-US" sz="1400" i="1" dirty="0"/>
              <a:t>ICML</a:t>
            </a:r>
            <a:r>
              <a:rPr lang="en-US" sz="1400" dirty="0"/>
              <a:t>, 2018.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J. Bernstein et al., “</a:t>
            </a:r>
            <a:r>
              <a:rPr lang="en-US" sz="1400" dirty="0" err="1"/>
              <a:t>signSGD</a:t>
            </a:r>
            <a:r>
              <a:rPr lang="en-US" sz="1400" dirty="0"/>
              <a:t> with Majority Vote is Communication Efficient And Fault Tolerant”, </a:t>
            </a:r>
            <a:r>
              <a:rPr lang="en-US" sz="1400" i="1" dirty="0"/>
              <a:t>ICLR</a:t>
            </a:r>
            <a:r>
              <a:rPr lang="en-US" sz="1400" dirty="0"/>
              <a:t>, 2019.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S. P. </a:t>
            </a:r>
            <a:r>
              <a:rPr lang="en-US" sz="1400" dirty="0" err="1"/>
              <a:t>Karimireddy</a:t>
            </a:r>
            <a:r>
              <a:rPr lang="en-US" sz="1400" dirty="0"/>
              <a:t> et al., “Error Feed-back Fixes Sign SGD and other Gradient Compression Schemes”, </a:t>
            </a:r>
            <a:r>
              <a:rPr lang="en-US" sz="1400" i="1" dirty="0"/>
              <a:t>ICML</a:t>
            </a:r>
            <a:r>
              <a:rPr lang="en-US" sz="1400" dirty="0"/>
              <a:t>, 2019.</a:t>
            </a:r>
          </a:p>
        </p:txBody>
      </p:sp>
      <p:sp>
        <p:nvSpPr>
          <p:cNvPr id="15" name="Flèche vers le haut 105">
            <a:extLst>
              <a:ext uri="{FF2B5EF4-FFF2-40B4-BE49-F238E27FC236}">
                <a16:creationId xmlns:a16="http://schemas.microsoft.com/office/drawing/2014/main" id="{5A7554B3-D457-574F-92A1-A1888B45903A}"/>
              </a:ext>
            </a:extLst>
          </p:cNvPr>
          <p:cNvSpPr/>
          <p:nvPr/>
        </p:nvSpPr>
        <p:spPr>
          <a:xfrm rot="14050828">
            <a:off x="7808561" y="4460237"/>
            <a:ext cx="166284" cy="296362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 : coins arrondis 103">
            <a:extLst>
              <a:ext uri="{FF2B5EF4-FFF2-40B4-BE49-F238E27FC236}">
                <a16:creationId xmlns:a16="http://schemas.microsoft.com/office/drawing/2014/main" id="{B302AA2A-E416-524E-93A2-1B1104C4FA1D}"/>
              </a:ext>
            </a:extLst>
          </p:cNvPr>
          <p:cNvSpPr/>
          <p:nvPr/>
        </p:nvSpPr>
        <p:spPr>
          <a:xfrm>
            <a:off x="7963457" y="5373933"/>
            <a:ext cx="4162347" cy="3651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chemeClr val="tx1"/>
                </a:solidFill>
              </a:rPr>
              <a:t>SIGNUM</a:t>
            </a:r>
            <a:r>
              <a:rPr lang="en-US" dirty="0" err="1">
                <a:solidFill>
                  <a:schemeClr val="tx1"/>
                </a:solidFill>
                <a:sym typeface="Wingdings" pitchFamily="2" charset="2"/>
              </a:rPr>
              <a:t>signSGD</a:t>
            </a: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 with momentum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7" name="Rectangle : coins arrondis 103">
            <a:extLst>
              <a:ext uri="{FF2B5EF4-FFF2-40B4-BE49-F238E27FC236}">
                <a16:creationId xmlns:a16="http://schemas.microsoft.com/office/drawing/2014/main" id="{4AC0BE3B-1D84-6B45-A8CE-0E481C23D832}"/>
              </a:ext>
            </a:extLst>
          </p:cNvPr>
          <p:cNvSpPr/>
          <p:nvPr/>
        </p:nvSpPr>
        <p:spPr>
          <a:xfrm>
            <a:off x="7963457" y="4271719"/>
            <a:ext cx="1268326" cy="3651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1-bit SGD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8" name="Rectangle : coins arrondis 103">
            <a:extLst>
              <a:ext uri="{FF2B5EF4-FFF2-40B4-BE49-F238E27FC236}">
                <a16:creationId xmlns:a16="http://schemas.microsoft.com/office/drawing/2014/main" id="{80AD7A33-C8F6-784E-96D0-E480EE209E43}"/>
              </a:ext>
            </a:extLst>
          </p:cNvPr>
          <p:cNvSpPr/>
          <p:nvPr/>
        </p:nvSpPr>
        <p:spPr>
          <a:xfrm>
            <a:off x="7963458" y="5921773"/>
            <a:ext cx="3638450" cy="57922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solidFill>
                  <a:schemeClr val="tx1"/>
                </a:solidFill>
              </a:rPr>
              <a:t>EFsignSGD</a:t>
            </a:r>
            <a:r>
              <a:rPr lang="en-US" dirty="0" err="1">
                <a:solidFill>
                  <a:schemeClr val="tx1"/>
                </a:solidFill>
                <a:sym typeface="Wingdings" pitchFamily="2" charset="2"/>
              </a:rPr>
              <a:t>signSGD</a:t>
            </a:r>
            <a:r>
              <a:rPr lang="en-US" dirty="0">
                <a:solidFill>
                  <a:schemeClr val="tx1"/>
                </a:solidFill>
                <a:sym typeface="Wingdings" pitchFamily="2" charset="2"/>
              </a:rPr>
              <a:t> with error compensation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9" name="Flèche vers le haut 105">
            <a:extLst>
              <a:ext uri="{FF2B5EF4-FFF2-40B4-BE49-F238E27FC236}">
                <a16:creationId xmlns:a16="http://schemas.microsoft.com/office/drawing/2014/main" id="{5B02A568-2B86-AB4D-A113-7EEEE8A9CA32}"/>
              </a:ext>
            </a:extLst>
          </p:cNvPr>
          <p:cNvSpPr/>
          <p:nvPr/>
        </p:nvSpPr>
        <p:spPr>
          <a:xfrm rot="16200000">
            <a:off x="7736807" y="6083974"/>
            <a:ext cx="166284" cy="296362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Flèche vers le haut 105">
            <a:extLst>
              <a:ext uri="{FF2B5EF4-FFF2-40B4-BE49-F238E27FC236}">
                <a16:creationId xmlns:a16="http://schemas.microsoft.com/office/drawing/2014/main" id="{C118A28A-857C-FF47-AE8E-1CA8AAEEC095}"/>
              </a:ext>
            </a:extLst>
          </p:cNvPr>
          <p:cNvSpPr/>
          <p:nvPr/>
        </p:nvSpPr>
        <p:spPr>
          <a:xfrm rot="16200000">
            <a:off x="7781320" y="5481848"/>
            <a:ext cx="166284" cy="296362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 : coins arrondis 103">
            <a:extLst>
              <a:ext uri="{FF2B5EF4-FFF2-40B4-BE49-F238E27FC236}">
                <a16:creationId xmlns:a16="http://schemas.microsoft.com/office/drawing/2014/main" id="{8B926CC9-225B-264C-9D9F-47EB51D394F3}"/>
              </a:ext>
            </a:extLst>
          </p:cNvPr>
          <p:cNvSpPr/>
          <p:nvPr/>
        </p:nvSpPr>
        <p:spPr>
          <a:xfrm>
            <a:off x="7976437" y="4832176"/>
            <a:ext cx="1268326" cy="3651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signSGD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Flèche vers le haut 105">
            <a:extLst>
              <a:ext uri="{FF2B5EF4-FFF2-40B4-BE49-F238E27FC236}">
                <a16:creationId xmlns:a16="http://schemas.microsoft.com/office/drawing/2014/main" id="{F146859B-A530-1D48-97C0-93041BA271FB}"/>
              </a:ext>
            </a:extLst>
          </p:cNvPr>
          <p:cNvSpPr/>
          <p:nvPr/>
        </p:nvSpPr>
        <p:spPr>
          <a:xfrm rot="16200000">
            <a:off x="7745114" y="4962864"/>
            <a:ext cx="166284" cy="296362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A4B37A2C-425D-2B48-98B4-8CA339FEB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7978AD7A-42B8-FA41-AD32-35F59199A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66EDC-A76B-E646-A5FF-448CE4EE3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491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èche vers le haut 105">
            <a:extLst>
              <a:ext uri="{FF2B5EF4-FFF2-40B4-BE49-F238E27FC236}">
                <a16:creationId xmlns:a16="http://schemas.microsoft.com/office/drawing/2014/main" id="{C248F9CA-3CC1-6347-92F6-279C8D8EC49C}"/>
              </a:ext>
            </a:extLst>
          </p:cNvPr>
          <p:cNvSpPr/>
          <p:nvPr/>
        </p:nvSpPr>
        <p:spPr>
          <a:xfrm rot="1810458">
            <a:off x="3794122" y="3869417"/>
            <a:ext cx="166284" cy="296362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621BE77-BEC3-D94B-9A98-9BDDDDE20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TernGrad</a:t>
            </a:r>
            <a:r>
              <a:rPr lang="zh-TW" altLang="en-US" dirty="0" err="1"/>
              <a:t> </a:t>
            </a:r>
            <a:r>
              <a:rPr lang="en-US" altLang="zh-TW" dirty="0" err="1"/>
              <a:t>-</a:t>
            </a:r>
            <a:r>
              <a:rPr lang="zh-TW" altLang="en-US" dirty="0" err="1"/>
              <a:t> </a:t>
            </a:r>
            <a:r>
              <a:rPr lang="en-US" dirty="0"/>
              <a:t>Quantization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E785BBF-5EA7-3443-A0C8-2BFCD2520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801" y="912339"/>
            <a:ext cx="10515600" cy="831894"/>
          </a:xfrm>
        </p:spPr>
        <p:txBody>
          <a:bodyPr/>
          <a:lstStyle/>
          <a:p>
            <a:r>
              <a:rPr lang="en-US" sz="2400" dirty="0"/>
              <a:t>Uses {−1, 0, 1} scaled by the infinity norm of the stochastic gradient to obtain the quantized stochastic gradient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E640C-0C02-3546-AB76-E5E665577C27}"/>
              </a:ext>
            </a:extLst>
          </p:cNvPr>
          <p:cNvSpPr txBox="1"/>
          <p:nvPr/>
        </p:nvSpPr>
        <p:spPr>
          <a:xfrm>
            <a:off x="108697" y="6236896"/>
            <a:ext cx="11974606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W. Wen  et al., “</a:t>
            </a:r>
            <a:r>
              <a:rPr lang="en-US" sz="1200" dirty="0" err="1"/>
              <a:t>TernGrad</a:t>
            </a:r>
            <a:r>
              <a:rPr lang="en-US" sz="1200" dirty="0"/>
              <a:t>: Ternary Gradients to Reduce Communication in Distributed Deep Learning”, </a:t>
            </a:r>
            <a:r>
              <a:rPr lang="en-US" sz="1200" i="1" dirty="0" err="1"/>
              <a:t>NeurIPS</a:t>
            </a:r>
            <a:r>
              <a:rPr lang="en-US" sz="1200" dirty="0"/>
              <a:t>, 2017.</a:t>
            </a:r>
          </a:p>
        </p:txBody>
      </p:sp>
      <p:sp>
        <p:nvSpPr>
          <p:cNvPr id="7" name="Down Arrow 26">
            <a:extLst>
              <a:ext uri="{FF2B5EF4-FFF2-40B4-BE49-F238E27FC236}">
                <a16:creationId xmlns:a16="http://schemas.microsoft.com/office/drawing/2014/main" id="{9DF89834-3D4C-684C-A52C-E18455560D67}"/>
              </a:ext>
            </a:extLst>
          </p:cNvPr>
          <p:cNvSpPr/>
          <p:nvPr/>
        </p:nvSpPr>
        <p:spPr>
          <a:xfrm rot="16200000">
            <a:off x="3468941" y="2410379"/>
            <a:ext cx="290052" cy="1420580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arenthèses 7">
            <a:extLst>
              <a:ext uri="{FF2B5EF4-FFF2-40B4-BE49-F238E27FC236}">
                <a16:creationId xmlns:a16="http://schemas.microsoft.com/office/drawing/2014/main" id="{F4B7A922-01E4-3F47-9B55-E22B56D26791}"/>
              </a:ext>
            </a:extLst>
          </p:cNvPr>
          <p:cNvSpPr/>
          <p:nvPr/>
        </p:nvSpPr>
        <p:spPr>
          <a:xfrm>
            <a:off x="755898" y="2456417"/>
            <a:ext cx="810019" cy="2595874"/>
          </a:xfrm>
          <a:prstGeom prst="bracket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9" name="Tableau 13">
            <a:extLst>
              <a:ext uri="{FF2B5EF4-FFF2-40B4-BE49-F238E27FC236}">
                <a16:creationId xmlns:a16="http://schemas.microsoft.com/office/drawing/2014/main" id="{A7ACCCA1-71E8-0E4D-B0CA-EB994A3A3658}"/>
              </a:ext>
            </a:extLst>
          </p:cNvPr>
          <p:cNvGraphicFramePr>
            <a:graphicFrameLocks noGrp="1"/>
          </p:cNvGraphicFramePr>
          <p:nvPr/>
        </p:nvGraphicFramePr>
        <p:xfrm>
          <a:off x="755899" y="2491971"/>
          <a:ext cx="810018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10018">
                  <a:extLst>
                    <a:ext uri="{9D8B030D-6E8A-4147-A177-3AD203B41FA5}">
                      <a16:colId xmlns:a16="http://schemas.microsoft.com/office/drawing/2014/main" val="2535133166"/>
                    </a:ext>
                  </a:extLst>
                </a:gridCol>
              </a:tblGrid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0.49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817162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19.3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005890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-0.78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81400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-0.33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34459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-19.2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305716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3.11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39064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-4.02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704160"/>
                  </a:ext>
                </a:extLst>
              </a:tr>
            </a:tbl>
          </a:graphicData>
        </a:graphic>
      </p:graphicFrame>
      <p:sp>
        <p:nvSpPr>
          <p:cNvPr id="10" name="Parenthèses 10">
            <a:extLst>
              <a:ext uri="{FF2B5EF4-FFF2-40B4-BE49-F238E27FC236}">
                <a16:creationId xmlns:a16="http://schemas.microsoft.com/office/drawing/2014/main" id="{2D360B98-ACEB-2D4B-A727-92EAB60BD7C3}"/>
              </a:ext>
            </a:extLst>
          </p:cNvPr>
          <p:cNvSpPr/>
          <p:nvPr/>
        </p:nvSpPr>
        <p:spPr>
          <a:xfrm>
            <a:off x="4489946" y="2471381"/>
            <a:ext cx="593432" cy="2595874"/>
          </a:xfrm>
          <a:prstGeom prst="bracket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11" name="Tableau 13">
            <a:extLst>
              <a:ext uri="{FF2B5EF4-FFF2-40B4-BE49-F238E27FC236}">
                <a16:creationId xmlns:a16="http://schemas.microsoft.com/office/drawing/2014/main" id="{CB7E4F2E-C6CC-8548-A9E5-113C4DFAD1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107692"/>
              </p:ext>
            </p:extLst>
          </p:nvPr>
        </p:nvGraphicFramePr>
        <p:xfrm>
          <a:off x="4489945" y="2391111"/>
          <a:ext cx="637864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37864">
                  <a:extLst>
                    <a:ext uri="{9D8B030D-6E8A-4147-A177-3AD203B41FA5}">
                      <a16:colId xmlns:a16="http://schemas.microsoft.com/office/drawing/2014/main" val="2535133166"/>
                    </a:ext>
                  </a:extLst>
                </a:gridCol>
              </a:tblGrid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817162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005890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81400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34459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305716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390644"/>
                  </a:ext>
                </a:extLst>
              </a:tr>
              <a:tr h="25777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704160"/>
                  </a:ext>
                </a:extLst>
              </a:tr>
            </a:tbl>
          </a:graphicData>
        </a:graphic>
      </p:graphicFrame>
      <p:sp>
        <p:nvSpPr>
          <p:cNvPr id="12" name="ZoneTexte 14">
            <a:extLst>
              <a:ext uri="{FF2B5EF4-FFF2-40B4-BE49-F238E27FC236}">
                <a16:creationId xmlns:a16="http://schemas.microsoft.com/office/drawing/2014/main" id="{C4925B60-8479-E24A-88D6-3FDD34C9A603}"/>
              </a:ext>
            </a:extLst>
          </p:cNvPr>
          <p:cNvSpPr txBox="1"/>
          <p:nvPr/>
        </p:nvSpPr>
        <p:spPr>
          <a:xfrm>
            <a:off x="3735088" y="359647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19.3 </a:t>
            </a:r>
            <a:r>
              <a:rPr lang="fr-FR" sz="2000" baseline="30000" dirty="0"/>
              <a:t>.</a:t>
            </a:r>
            <a:r>
              <a:rPr lang="fr-FR" dirty="0"/>
              <a:t> </a:t>
            </a:r>
          </a:p>
        </p:txBody>
      </p:sp>
      <p:sp>
        <p:nvSpPr>
          <p:cNvPr id="13" name="Parenthèses 16">
            <a:extLst>
              <a:ext uri="{FF2B5EF4-FFF2-40B4-BE49-F238E27FC236}">
                <a16:creationId xmlns:a16="http://schemas.microsoft.com/office/drawing/2014/main" id="{2EBDE0B7-2DCF-5F47-A4F3-D5DBAB3317A9}"/>
              </a:ext>
            </a:extLst>
          </p:cNvPr>
          <p:cNvSpPr/>
          <p:nvPr/>
        </p:nvSpPr>
        <p:spPr>
          <a:xfrm>
            <a:off x="2399937" y="2471228"/>
            <a:ext cx="380010" cy="2595874"/>
          </a:xfrm>
          <a:prstGeom prst="bracket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id="{64CE7B88-DD29-5C40-A24A-2285C178F2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6772499"/>
              </p:ext>
            </p:extLst>
          </p:nvPr>
        </p:nvGraphicFramePr>
        <p:xfrm>
          <a:off x="2399937" y="2506782"/>
          <a:ext cx="421909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1909">
                  <a:extLst>
                    <a:ext uri="{9D8B030D-6E8A-4147-A177-3AD203B41FA5}">
                      <a16:colId xmlns:a16="http://schemas.microsoft.com/office/drawing/2014/main" val="2535133166"/>
                    </a:ext>
                  </a:extLst>
                </a:gridCol>
              </a:tblGrid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817162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005890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81400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34459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305716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39064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704160"/>
                  </a:ext>
                </a:extLst>
              </a:tr>
            </a:tbl>
          </a:graphicData>
        </a:graphic>
      </p:graphicFrame>
      <p:sp>
        <p:nvSpPr>
          <p:cNvPr id="15" name="ZoneTexte 18">
            <a:extLst>
              <a:ext uri="{FF2B5EF4-FFF2-40B4-BE49-F238E27FC236}">
                <a16:creationId xmlns:a16="http://schemas.microsoft.com/office/drawing/2014/main" id="{A00AC4D5-DB15-F545-8CC3-1B1B8209A7A8}"/>
              </a:ext>
            </a:extLst>
          </p:cNvPr>
          <p:cNvSpPr txBox="1"/>
          <p:nvPr/>
        </p:nvSpPr>
        <p:spPr>
          <a:xfrm>
            <a:off x="1915962" y="3602276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i="1" dirty="0">
                <a:latin typeface="Times" pitchFamily="2" charset="0"/>
              </a:rPr>
              <a:t>b</a:t>
            </a:r>
            <a:r>
              <a:rPr lang="fr-FR" i="1" dirty="0">
                <a:latin typeface="Times" pitchFamily="2" charset="0"/>
              </a:rPr>
              <a:t> </a:t>
            </a:r>
            <a:r>
              <a:rPr lang="fr-FR" dirty="0"/>
              <a:t>=</a:t>
            </a:r>
          </a:p>
        </p:txBody>
      </p:sp>
      <p:pic>
        <p:nvPicPr>
          <p:cNvPr id="16" name="Image 22">
            <a:extLst>
              <a:ext uri="{FF2B5EF4-FFF2-40B4-BE49-F238E27FC236}">
                <a16:creationId xmlns:a16="http://schemas.microsoft.com/office/drawing/2014/main" id="{D1B29264-3AA2-DE45-861A-1AB91FA0E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472" y="3096995"/>
            <a:ext cx="391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10AF74-901C-9B47-B2EB-011A81A737CB}"/>
              </a:ext>
            </a:extLst>
          </p:cNvPr>
          <p:cNvSpPr txBox="1"/>
          <p:nvPr/>
        </p:nvSpPr>
        <p:spPr>
          <a:xfrm>
            <a:off x="651937" y="1744780"/>
            <a:ext cx="11416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Original </a:t>
            </a:r>
          </a:p>
          <a:p>
            <a:r>
              <a:rPr lang="en-US" dirty="0">
                <a:solidFill>
                  <a:schemeClr val="accent1"/>
                </a:solidFill>
              </a:rPr>
              <a:t>gradient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B83665-E2F8-3D4B-A694-B27436FB474D}"/>
              </a:ext>
            </a:extLst>
          </p:cNvPr>
          <p:cNvSpPr txBox="1"/>
          <p:nvPr/>
        </p:nvSpPr>
        <p:spPr>
          <a:xfrm>
            <a:off x="4076371" y="1783090"/>
            <a:ext cx="1420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Quantized 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gradient</a:t>
            </a:r>
          </a:p>
        </p:txBody>
      </p:sp>
      <p:sp>
        <p:nvSpPr>
          <p:cNvPr id="19" name="Rectangle : coins arrondis 103">
            <a:extLst>
              <a:ext uri="{FF2B5EF4-FFF2-40B4-BE49-F238E27FC236}">
                <a16:creationId xmlns:a16="http://schemas.microsoft.com/office/drawing/2014/main" id="{87877066-E529-7D40-8762-D74959FC604F}"/>
              </a:ext>
            </a:extLst>
          </p:cNvPr>
          <p:cNvSpPr/>
          <p:nvPr/>
        </p:nvSpPr>
        <p:spPr>
          <a:xfrm>
            <a:off x="3511117" y="4038642"/>
            <a:ext cx="863377" cy="5530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Infinity</a:t>
            </a:r>
          </a:p>
          <a:p>
            <a:r>
              <a:rPr lang="en-US" sz="1600" dirty="0">
                <a:solidFill>
                  <a:schemeClr val="tx1"/>
                </a:solidFill>
              </a:rPr>
              <a:t>norm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20" name="Rectangle : coins arrondis 103">
            <a:extLst>
              <a:ext uri="{FF2B5EF4-FFF2-40B4-BE49-F238E27FC236}">
                <a16:creationId xmlns:a16="http://schemas.microsoft.com/office/drawing/2014/main" id="{33F2A21B-D862-A646-A99A-6E6C364111B0}"/>
              </a:ext>
            </a:extLst>
          </p:cNvPr>
          <p:cNvSpPr/>
          <p:nvPr/>
        </p:nvSpPr>
        <p:spPr>
          <a:xfrm>
            <a:off x="3280402" y="5235098"/>
            <a:ext cx="5154023" cy="91464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Random from</a:t>
            </a:r>
          </a:p>
          <a:p>
            <a:r>
              <a:rPr lang="en-US" sz="1600" dirty="0" err="1">
                <a:solidFill>
                  <a:schemeClr val="tx1"/>
                </a:solidFill>
              </a:rPr>
              <a:t>Bernouli</a:t>
            </a:r>
            <a:r>
              <a:rPr lang="en-US" sz="1600" dirty="0">
                <a:solidFill>
                  <a:schemeClr val="tx1"/>
                </a:solidFill>
              </a:rPr>
              <a:t> distribution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21" name="Flèche vers le haut 105">
            <a:extLst>
              <a:ext uri="{FF2B5EF4-FFF2-40B4-BE49-F238E27FC236}">
                <a16:creationId xmlns:a16="http://schemas.microsoft.com/office/drawing/2014/main" id="{C449EC74-D44D-0D4B-A53B-DDC24B78D75B}"/>
              </a:ext>
            </a:extLst>
          </p:cNvPr>
          <p:cNvSpPr/>
          <p:nvPr/>
        </p:nvSpPr>
        <p:spPr>
          <a:xfrm rot="17915895">
            <a:off x="2979815" y="4860701"/>
            <a:ext cx="179906" cy="591230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5">
            <a:extLst>
              <a:ext uri="{FF2B5EF4-FFF2-40B4-BE49-F238E27FC236}">
                <a16:creationId xmlns:a16="http://schemas.microsoft.com/office/drawing/2014/main" id="{82709BD6-EE55-5140-A144-D66C7FF6A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7399" y="5304818"/>
            <a:ext cx="2545873" cy="787572"/>
          </a:xfrm>
          <a:prstGeom prst="rect">
            <a:avLst/>
          </a:prstGeom>
        </p:spPr>
      </p:pic>
      <p:sp>
        <p:nvSpPr>
          <p:cNvPr id="23" name="Flèche vers le haut 105">
            <a:extLst>
              <a:ext uri="{FF2B5EF4-FFF2-40B4-BE49-F238E27FC236}">
                <a16:creationId xmlns:a16="http://schemas.microsoft.com/office/drawing/2014/main" id="{6EF2F060-93A1-904A-BB5B-A4AE2B66004F}"/>
              </a:ext>
            </a:extLst>
          </p:cNvPr>
          <p:cNvSpPr/>
          <p:nvPr/>
        </p:nvSpPr>
        <p:spPr>
          <a:xfrm>
            <a:off x="9874859" y="3472296"/>
            <a:ext cx="176226" cy="511162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Rectangle : coins arrondis 103">
            <a:extLst>
              <a:ext uri="{FF2B5EF4-FFF2-40B4-BE49-F238E27FC236}">
                <a16:creationId xmlns:a16="http://schemas.microsoft.com/office/drawing/2014/main" id="{428987A7-174A-874D-B813-C6334F422800}"/>
              </a:ext>
            </a:extLst>
          </p:cNvPr>
          <p:cNvSpPr/>
          <p:nvPr/>
        </p:nvSpPr>
        <p:spPr>
          <a:xfrm>
            <a:off x="9422176" y="3972510"/>
            <a:ext cx="1581481" cy="5111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Component- wise product</a:t>
            </a:r>
          </a:p>
        </p:txBody>
      </p:sp>
      <p:sp>
        <p:nvSpPr>
          <p:cNvPr id="25" name="Down Arrow 26">
            <a:extLst>
              <a:ext uri="{FF2B5EF4-FFF2-40B4-BE49-F238E27FC236}">
                <a16:creationId xmlns:a16="http://schemas.microsoft.com/office/drawing/2014/main" id="{AA9B2581-BD83-6C45-B50A-964A75889E6F}"/>
              </a:ext>
            </a:extLst>
          </p:cNvPr>
          <p:cNvSpPr/>
          <p:nvPr/>
        </p:nvSpPr>
        <p:spPr>
          <a:xfrm rot="16200000">
            <a:off x="1874451" y="2753975"/>
            <a:ext cx="290052" cy="724382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Date Placeholder 25">
            <a:extLst>
              <a:ext uri="{FF2B5EF4-FFF2-40B4-BE49-F238E27FC236}">
                <a16:creationId xmlns:a16="http://schemas.microsoft.com/office/drawing/2014/main" id="{BC85B79E-40C8-7349-B6F0-01DEFF1D6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560DD03-6868-7440-99A1-3F9851BD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B16AF0-6545-5742-B73A-AE5BCC47B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317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C52057-DACC-A14F-B9CB-04EB7FB56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125" y="4204588"/>
            <a:ext cx="5632824" cy="175744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35E5806-211C-A941-9C98-D7B31FC06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Natural Compression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dirty="0"/>
              <a:t>Quantization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E128DBA-5017-D04E-9684-61C3A6B7C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881"/>
            <a:ext cx="10515600" cy="1144831"/>
          </a:xfrm>
        </p:spPr>
        <p:txBody>
          <a:bodyPr>
            <a:normAutofit/>
          </a:bodyPr>
          <a:lstStyle/>
          <a:p>
            <a:r>
              <a:rPr lang="en-US" sz="2400" dirty="0"/>
              <a:t>Rounds the gradient components to one of the two closest integer powers of 2</a:t>
            </a:r>
          </a:p>
        </p:txBody>
      </p:sp>
      <p:pic>
        <p:nvPicPr>
          <p:cNvPr id="6" name="Image 10">
            <a:extLst>
              <a:ext uri="{FF2B5EF4-FFF2-40B4-BE49-F238E27FC236}">
                <a16:creationId xmlns:a16="http://schemas.microsoft.com/office/drawing/2014/main" id="{5D512085-C6FE-EE49-BBC8-75C23B0E6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078" y="2978507"/>
            <a:ext cx="6331810" cy="1295775"/>
          </a:xfrm>
          <a:prstGeom prst="rect">
            <a:avLst/>
          </a:prstGeom>
        </p:spPr>
      </p:pic>
      <p:pic>
        <p:nvPicPr>
          <p:cNvPr id="7" name="Image 11">
            <a:extLst>
              <a:ext uri="{FF2B5EF4-FFF2-40B4-BE49-F238E27FC236}">
                <a16:creationId xmlns:a16="http://schemas.microsoft.com/office/drawing/2014/main" id="{657C0A12-5F0B-0744-B1BD-D0837FB15D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928" b="8179"/>
          <a:stretch/>
        </p:blipFill>
        <p:spPr>
          <a:xfrm>
            <a:off x="7530376" y="3437797"/>
            <a:ext cx="3552154" cy="7052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7231C9-421E-324D-82A4-0C6095B17CAB}"/>
              </a:ext>
            </a:extLst>
          </p:cNvPr>
          <p:cNvSpPr txBox="1"/>
          <p:nvPr/>
        </p:nvSpPr>
        <p:spPr>
          <a:xfrm>
            <a:off x="108697" y="6149601"/>
            <a:ext cx="11974606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S. Horvath et al., “Natural Compression for Distributed Deep Learning”, </a:t>
            </a:r>
            <a:r>
              <a:rPr lang="en-US" sz="1400" i="1" dirty="0"/>
              <a:t>arXiv:1905.10988v2</a:t>
            </a:r>
            <a:r>
              <a:rPr lang="en-US" sz="1400" dirty="0"/>
              <a:t>, 2019.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8F1C85-F43D-F64D-ABDA-BDF8A392F4DE}"/>
              </a:ext>
            </a:extLst>
          </p:cNvPr>
          <p:cNvGrpSpPr/>
          <p:nvPr/>
        </p:nvGrpSpPr>
        <p:grpSpPr>
          <a:xfrm>
            <a:off x="3077858" y="1788527"/>
            <a:ext cx="8334450" cy="838423"/>
            <a:chOff x="3363151" y="2002975"/>
            <a:chExt cx="8334450" cy="83842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04B28A6-E8F9-F444-A835-14C0B270AE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67394"/>
            <a:stretch/>
          </p:blipFill>
          <p:spPr>
            <a:xfrm>
              <a:off x="3363151" y="2002975"/>
              <a:ext cx="8334450" cy="838423"/>
            </a:xfrm>
            <a:prstGeom prst="rect">
              <a:avLst/>
            </a:prstGeom>
          </p:spPr>
        </p:pic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202D53A-2443-3743-A17D-E891E19D9EB0}"/>
                </a:ext>
              </a:extLst>
            </p:cNvPr>
            <p:cNvCxnSpPr>
              <a:cxnSpLocks/>
            </p:cNvCxnSpPr>
            <p:nvPr/>
          </p:nvCxnSpPr>
          <p:spPr>
            <a:xfrm>
              <a:off x="5697032" y="2324622"/>
              <a:ext cx="5912190" cy="231210"/>
            </a:xfrm>
            <a:prstGeom prst="line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0B60546-AA04-274E-9D25-9F782584F6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33906" y="2324230"/>
              <a:ext cx="5875316" cy="231602"/>
            </a:xfrm>
            <a:prstGeom prst="line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FB8116F-D498-CD42-963E-099590FA6410}"/>
                </a:ext>
              </a:extLst>
            </p:cNvPr>
            <p:cNvCxnSpPr/>
            <p:nvPr/>
          </p:nvCxnSpPr>
          <p:spPr>
            <a:xfrm>
              <a:off x="8134502" y="2699308"/>
              <a:ext cx="972922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EE6429A-50F0-0B4D-856C-A89D20793E14}"/>
              </a:ext>
            </a:extLst>
          </p:cNvPr>
          <p:cNvSpPr txBox="1"/>
          <p:nvPr/>
        </p:nvSpPr>
        <p:spPr>
          <a:xfrm>
            <a:off x="9259875" y="4274282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Unbiased compression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F89E8BE3-930E-514A-A128-7F0A4A76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939BCBE-535D-804D-BF87-14B31A15E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1F1A9-900E-2545-BC55-AB3A5E611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23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67E53-C875-C349-9D71-727D3DB41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Top-</a:t>
            </a:r>
            <a:r>
              <a:rPr lang="en-US" i="1" dirty="0"/>
              <a:t>k, </a:t>
            </a:r>
            <a:r>
              <a:rPr lang="en-US" dirty="0"/>
              <a:t>Random-</a:t>
            </a:r>
            <a:r>
              <a:rPr lang="en-US" i="1" dirty="0"/>
              <a:t>k</a:t>
            </a:r>
            <a:r>
              <a:rPr lang="zh-TW" altLang="en-US" i="1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Sparsification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3F5B6-808D-9F42-9AE6-7A01C9A6A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159" y="3766719"/>
            <a:ext cx="10515600" cy="1953159"/>
          </a:xfrm>
        </p:spPr>
        <p:txBody>
          <a:bodyPr>
            <a:normAutofit/>
          </a:bodyPr>
          <a:lstStyle/>
          <a:p>
            <a:r>
              <a:rPr lang="en-US" sz="1600" dirty="0"/>
              <a:t>Top-</a:t>
            </a:r>
            <a:r>
              <a:rPr lang="en-US" sz="1600" i="1" dirty="0"/>
              <a:t>k</a:t>
            </a:r>
          </a:p>
          <a:p>
            <a:pPr lvl="1"/>
            <a:r>
              <a:rPr lang="en-US" sz="1400" dirty="0"/>
              <a:t>Select </a:t>
            </a:r>
            <a:r>
              <a:rPr lang="en-US" sz="1400" i="1" dirty="0"/>
              <a:t>k</a:t>
            </a:r>
            <a:r>
              <a:rPr lang="en-US" sz="1400" dirty="0"/>
              <a:t> elements with largest absolute values</a:t>
            </a:r>
          </a:p>
          <a:p>
            <a:pPr lvl="1"/>
            <a:r>
              <a:rPr lang="en-US" sz="1400" dirty="0"/>
              <a:t>Biased</a:t>
            </a:r>
          </a:p>
          <a:p>
            <a:r>
              <a:rPr lang="en-US" sz="1600" dirty="0"/>
              <a:t>Rand-</a:t>
            </a:r>
            <a:r>
              <a:rPr lang="en-US" sz="1600" i="1" dirty="0"/>
              <a:t>k</a:t>
            </a:r>
          </a:p>
          <a:p>
            <a:pPr lvl="1"/>
            <a:r>
              <a:rPr lang="en-US" sz="1400" dirty="0"/>
              <a:t>Select random </a:t>
            </a:r>
            <a:r>
              <a:rPr lang="en-US" sz="1400" i="1" dirty="0"/>
              <a:t>k</a:t>
            </a:r>
            <a:r>
              <a:rPr lang="en-US" sz="1400" dirty="0"/>
              <a:t> elements</a:t>
            </a:r>
          </a:p>
          <a:p>
            <a:pPr lvl="1"/>
            <a:r>
              <a:rPr lang="en-US" sz="1400" dirty="0"/>
              <a:t>Can be made unbiased by multiplying with (</a:t>
            </a:r>
            <a:r>
              <a:rPr lang="en-US" sz="1400" i="1" dirty="0"/>
              <a:t>total # of elements) / 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1AD330-ED57-AD49-AA37-FADFC0A1A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631" y="954324"/>
            <a:ext cx="9483382" cy="272698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D9423FC-8FAA-1040-AF5E-4942A70B40A5}"/>
              </a:ext>
            </a:extLst>
          </p:cNvPr>
          <p:cNvSpPr/>
          <p:nvPr/>
        </p:nvSpPr>
        <p:spPr>
          <a:xfrm>
            <a:off x="4849978" y="2662733"/>
            <a:ext cx="2121408" cy="234086"/>
          </a:xfrm>
          <a:prstGeom prst="roundRect">
            <a:avLst/>
          </a:prstGeom>
          <a:solidFill>
            <a:srgbClr val="4472C4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916FFD-AA0F-834E-8EB5-3891F8AE0335}"/>
              </a:ext>
            </a:extLst>
          </p:cNvPr>
          <p:cNvSpPr txBox="1"/>
          <p:nvPr/>
        </p:nvSpPr>
        <p:spPr>
          <a:xfrm>
            <a:off x="108697" y="5621343"/>
            <a:ext cx="11974606" cy="8925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F. </a:t>
            </a:r>
            <a:r>
              <a:rPr lang="en-US" sz="1400" dirty="0" err="1"/>
              <a:t>Aji</a:t>
            </a:r>
            <a:r>
              <a:rPr lang="en-US" sz="1400" dirty="0"/>
              <a:t> et al., “Sparse Communication for Distributed Gradient Descent”, </a:t>
            </a:r>
            <a:r>
              <a:rPr lang="en-US" sz="1400" i="1" dirty="0"/>
              <a:t>EMNLP-IJCNLP</a:t>
            </a:r>
            <a:r>
              <a:rPr lang="en-US" sz="1400" dirty="0"/>
              <a:t>, 2017.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S. U. Stich et al., “</a:t>
            </a:r>
            <a:r>
              <a:rPr lang="en-US" sz="1400" dirty="0" err="1"/>
              <a:t>Sparsified</a:t>
            </a:r>
            <a:r>
              <a:rPr lang="en-US" sz="1400" dirty="0"/>
              <a:t> SGD with Memory”, </a:t>
            </a:r>
            <a:r>
              <a:rPr lang="en-US" sz="1400" i="1" dirty="0" err="1"/>
              <a:t>NeurIPS</a:t>
            </a:r>
            <a:r>
              <a:rPr lang="en-US" sz="1400" dirty="0"/>
              <a:t>, 2018.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D. </a:t>
            </a:r>
            <a:r>
              <a:rPr lang="en-US" sz="1400" dirty="0" err="1"/>
              <a:t>Alistarh</a:t>
            </a:r>
            <a:r>
              <a:rPr lang="en-US" sz="1400" dirty="0"/>
              <a:t> et al., “The Convergence of </a:t>
            </a:r>
            <a:r>
              <a:rPr lang="en-US" sz="1400" dirty="0" err="1"/>
              <a:t>Sparsified</a:t>
            </a:r>
            <a:r>
              <a:rPr lang="en-US" sz="1400" dirty="0"/>
              <a:t> Gradient Methods”, </a:t>
            </a:r>
            <a:r>
              <a:rPr lang="en-US" sz="1400" i="1" dirty="0" err="1"/>
              <a:t>NeurIPS</a:t>
            </a:r>
            <a:r>
              <a:rPr lang="en-US" sz="1400" dirty="0"/>
              <a:t>, 2018.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068FF66-8864-9043-B0A4-7509932C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BB99F4D-5805-F247-A15B-FDB7DE057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7B8EF-69BC-C84C-A85C-B687F31E6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683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78897-D6E3-7442-8164-8747D0960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159" y="239006"/>
            <a:ext cx="10786641" cy="560850"/>
          </a:xfrm>
        </p:spPr>
        <p:txBody>
          <a:bodyPr>
            <a:normAutofit fontScale="90000"/>
          </a:bodyPr>
          <a:lstStyle/>
          <a:p>
            <a:r>
              <a:rPr lang="en-US" dirty="0"/>
              <a:t>Threshold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Sparsification</a:t>
            </a:r>
            <a:r>
              <a:rPr lang="en-US" dirty="0"/>
              <a:t>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FB368DB-7ADF-DD47-93C6-A91877552060}"/>
              </a:ext>
            </a:extLst>
          </p:cNvPr>
          <p:cNvSpPr txBox="1">
            <a:spLocks/>
          </p:cNvSpPr>
          <p:nvPr/>
        </p:nvSpPr>
        <p:spPr>
          <a:xfrm>
            <a:off x="541480" y="1379132"/>
            <a:ext cx="6096988" cy="1353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1"/>
                </a:solidFill>
              </a:rPr>
              <a:t>Threshold: </a:t>
            </a:r>
            <a:r>
              <a:rPr lang="en-US" dirty="0"/>
              <a:t>Select the elements whose absolute values are larger than a fixed threshold value </a:t>
            </a:r>
            <a:r>
              <a:rPr lang="el-GR" dirty="0">
                <a:solidFill>
                  <a:schemeClr val="accent1"/>
                </a:solidFill>
                <a:latin typeface="Times" pitchFamily="2" charset="0"/>
              </a:rPr>
              <a:t>τ</a:t>
            </a:r>
            <a:r>
              <a:rPr lang="en-US" dirty="0">
                <a:latin typeface="Times" pitchFamily="2" charset="0"/>
              </a:rPr>
              <a:t> </a:t>
            </a:r>
          </a:p>
        </p:txBody>
      </p:sp>
      <p:sp>
        <p:nvSpPr>
          <p:cNvPr id="7" name="Down Arrow 26">
            <a:extLst>
              <a:ext uri="{FF2B5EF4-FFF2-40B4-BE49-F238E27FC236}">
                <a16:creationId xmlns:a16="http://schemas.microsoft.com/office/drawing/2014/main" id="{4B11EE1F-84C3-FD47-A267-E83D94D27857}"/>
              </a:ext>
            </a:extLst>
          </p:cNvPr>
          <p:cNvSpPr/>
          <p:nvPr/>
        </p:nvSpPr>
        <p:spPr>
          <a:xfrm rot="16200000">
            <a:off x="8841895" y="1876428"/>
            <a:ext cx="290052" cy="1421563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arenthèses 18">
            <a:extLst>
              <a:ext uri="{FF2B5EF4-FFF2-40B4-BE49-F238E27FC236}">
                <a16:creationId xmlns:a16="http://schemas.microsoft.com/office/drawing/2014/main" id="{4F48D241-0D48-8647-B1F2-AFFD554DEB27}"/>
              </a:ext>
            </a:extLst>
          </p:cNvPr>
          <p:cNvSpPr/>
          <p:nvPr/>
        </p:nvSpPr>
        <p:spPr>
          <a:xfrm>
            <a:off x="7330145" y="1434299"/>
            <a:ext cx="810019" cy="2595874"/>
          </a:xfrm>
          <a:prstGeom prst="bracket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9" name="Tableau 13">
            <a:extLst>
              <a:ext uri="{FF2B5EF4-FFF2-40B4-BE49-F238E27FC236}">
                <a16:creationId xmlns:a16="http://schemas.microsoft.com/office/drawing/2014/main" id="{902D8165-8E92-9849-8B9A-A1BEB9635F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461618"/>
              </p:ext>
            </p:extLst>
          </p:nvPr>
        </p:nvGraphicFramePr>
        <p:xfrm>
          <a:off x="7330146" y="1469853"/>
          <a:ext cx="810018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10018">
                  <a:extLst>
                    <a:ext uri="{9D8B030D-6E8A-4147-A177-3AD203B41FA5}">
                      <a16:colId xmlns:a16="http://schemas.microsoft.com/office/drawing/2014/main" val="2535133166"/>
                    </a:ext>
                  </a:extLst>
                </a:gridCol>
              </a:tblGrid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0.49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817162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19.3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005890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-0.78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81400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-0.33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34459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-19.2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305716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3.11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39064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-4.02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704160"/>
                  </a:ext>
                </a:extLst>
              </a:tr>
            </a:tbl>
          </a:graphicData>
        </a:graphic>
      </p:graphicFrame>
      <p:sp>
        <p:nvSpPr>
          <p:cNvPr id="10" name="ZoneTexte 20">
            <a:extLst>
              <a:ext uri="{FF2B5EF4-FFF2-40B4-BE49-F238E27FC236}">
                <a16:creationId xmlns:a16="http://schemas.microsoft.com/office/drawing/2014/main" id="{A56F061B-2EEB-A942-BB35-3679B8FF3387}"/>
              </a:ext>
            </a:extLst>
          </p:cNvPr>
          <p:cNvSpPr txBox="1"/>
          <p:nvPr/>
        </p:nvSpPr>
        <p:spPr>
          <a:xfrm>
            <a:off x="8610600" y="1980518"/>
            <a:ext cx="710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dirty="0">
                <a:solidFill>
                  <a:schemeClr val="accent1"/>
                </a:solidFill>
                <a:latin typeface="Times" pitchFamily="2" charset="0"/>
              </a:rPr>
              <a:t>τ</a:t>
            </a:r>
            <a:r>
              <a:rPr lang="el-GR" dirty="0">
                <a:solidFill>
                  <a:schemeClr val="accent1"/>
                </a:solidFill>
                <a:latin typeface="Times" pitchFamily="2" charset="0"/>
              </a:rPr>
              <a:t> </a:t>
            </a:r>
            <a:r>
              <a:rPr lang="fr-FR" dirty="0"/>
              <a:t>= 4</a:t>
            </a:r>
          </a:p>
        </p:txBody>
      </p:sp>
      <p:sp>
        <p:nvSpPr>
          <p:cNvPr id="11" name="Parenthèses 21">
            <a:extLst>
              <a:ext uri="{FF2B5EF4-FFF2-40B4-BE49-F238E27FC236}">
                <a16:creationId xmlns:a16="http://schemas.microsoft.com/office/drawing/2014/main" id="{7AFCF91F-0FFE-F14B-967D-E42F530C5988}"/>
              </a:ext>
            </a:extLst>
          </p:cNvPr>
          <p:cNvSpPr/>
          <p:nvPr/>
        </p:nvSpPr>
        <p:spPr>
          <a:xfrm>
            <a:off x="9833678" y="1312379"/>
            <a:ext cx="810019" cy="2595874"/>
          </a:xfrm>
          <a:prstGeom prst="bracketPair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12" name="Tableau 13">
            <a:extLst>
              <a:ext uri="{FF2B5EF4-FFF2-40B4-BE49-F238E27FC236}">
                <a16:creationId xmlns:a16="http://schemas.microsoft.com/office/drawing/2014/main" id="{C9A1FB83-62AD-6548-9FD6-1928979D1B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2857050"/>
              </p:ext>
            </p:extLst>
          </p:nvPr>
        </p:nvGraphicFramePr>
        <p:xfrm>
          <a:off x="9833679" y="1347933"/>
          <a:ext cx="809936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9936">
                  <a:extLst>
                    <a:ext uri="{9D8B030D-6E8A-4147-A177-3AD203B41FA5}">
                      <a16:colId xmlns:a16="http://schemas.microsoft.com/office/drawing/2014/main" val="2535133166"/>
                    </a:ext>
                  </a:extLst>
                </a:gridCol>
              </a:tblGrid>
              <a:tr h="318734">
                <a:tc>
                  <a:txBody>
                    <a:bodyPr/>
                    <a:lstStyle/>
                    <a:p>
                      <a:pPr algn="ctr"/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817162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19.3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005890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81400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34459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-19.2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305716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390644"/>
                  </a:ext>
                </a:extLst>
              </a:tr>
              <a:tr h="3187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-4.02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70416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CD1987F-B7D8-384D-8825-7D05195A86FD}"/>
              </a:ext>
            </a:extLst>
          </p:cNvPr>
          <p:cNvSpPr txBox="1"/>
          <p:nvPr/>
        </p:nvSpPr>
        <p:spPr>
          <a:xfrm>
            <a:off x="418395" y="2733025"/>
            <a:ext cx="6394516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N. Strom, “Scalable Distributed DNN Training using Commodity GPU Cloud Computing”, </a:t>
            </a:r>
            <a:r>
              <a:rPr lang="en-US" sz="1400" i="1" dirty="0"/>
              <a:t>INTERSPEECH</a:t>
            </a:r>
            <a:r>
              <a:rPr lang="en-US" sz="1400" dirty="0"/>
              <a:t>, 2015.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691867A-DC0B-214E-8C4F-D675D48424FD}"/>
              </a:ext>
            </a:extLst>
          </p:cNvPr>
          <p:cNvSpPr txBox="1">
            <a:spLocks/>
          </p:cNvSpPr>
          <p:nvPr/>
        </p:nvSpPr>
        <p:spPr>
          <a:xfrm>
            <a:off x="688196" y="3551350"/>
            <a:ext cx="6096988" cy="523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l-GR" dirty="0">
                <a:solidFill>
                  <a:schemeClr val="accent1"/>
                </a:solidFill>
                <a:latin typeface="Times" pitchFamily="2" charset="0"/>
              </a:rPr>
              <a:t>τ</a:t>
            </a:r>
            <a:r>
              <a:rPr lang="en-US" dirty="0">
                <a:solidFill>
                  <a:schemeClr val="accent1"/>
                </a:solidFill>
                <a:latin typeface="Times" pitchFamily="2" charset="0"/>
              </a:rPr>
              <a:t> </a:t>
            </a:r>
            <a:r>
              <a:rPr lang="en-US" dirty="0"/>
              <a:t>may also be adaptive</a:t>
            </a:r>
            <a:endParaRPr lang="en-US" dirty="0">
              <a:latin typeface="Time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3BB915-9EF6-0548-858C-312182A46E60}"/>
              </a:ext>
            </a:extLst>
          </p:cNvPr>
          <p:cNvSpPr txBox="1"/>
          <p:nvPr/>
        </p:nvSpPr>
        <p:spPr>
          <a:xfrm>
            <a:off x="418395" y="4066561"/>
            <a:ext cx="6394516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N. Dryden et al., “Communication Quantization for Data-Parallel Training of Deep Neural Networks”, </a:t>
            </a:r>
            <a:r>
              <a:rPr lang="en-US" sz="1400" i="1" dirty="0"/>
              <a:t>MLHPC</a:t>
            </a:r>
            <a:r>
              <a:rPr lang="en-US" sz="1400" dirty="0"/>
              <a:t>, 2016.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61F88EFE-D645-0F48-9D62-FB1BF785D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8/27/21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99D1C72B-0EE7-7840-8CF7-FCA7C2795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Net-Accel DDL 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234609-1AE7-B146-A4FB-11AE161F2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8438-4C73-F648-9FA9-AAA875096050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173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Myria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yriad Pro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yriad Pro Light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Myriad" id="{2BD3FE8B-04CD-D94F-B7E2-005204ADAE6D}" vid="{F8612B70-7DC8-5949-B82D-BB05F1717E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OfficeMyriad</Template>
  <TotalTime>6039</TotalTime>
  <Words>2279</Words>
  <Application>Microsoft Macintosh PowerPoint</Application>
  <PresentationFormat>Widescreen</PresentationFormat>
  <Paragraphs>420</Paragraphs>
  <Slides>20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Cambria Math</vt:lpstr>
      <vt:lpstr>Consolas</vt:lpstr>
      <vt:lpstr>Myriad Pro Light</vt:lpstr>
      <vt:lpstr>Times</vt:lpstr>
      <vt:lpstr>OfficeMyriad</vt:lpstr>
      <vt:lpstr>Equation.DSMT4</vt:lpstr>
      <vt:lpstr>Agenda</vt:lpstr>
      <vt:lpstr>Compressed Communication</vt:lpstr>
      <vt:lpstr>Error Compensation (aka Memory)</vt:lpstr>
      <vt:lpstr>Categories of Compressed Communication</vt:lpstr>
      <vt:lpstr>1-bit Quantization</vt:lpstr>
      <vt:lpstr>TernGrad - Quantization</vt:lpstr>
      <vt:lpstr>Natural Compression - Quantization</vt:lpstr>
      <vt:lpstr>Top-k, Random-k - Sparsification </vt:lpstr>
      <vt:lpstr>Threshold - Sparsification </vt:lpstr>
      <vt:lpstr>Qsparse SGD - Hybrid</vt:lpstr>
      <vt:lpstr>ATOMO, GradiVeQ, PowerSGD, GradZip – Low-rank </vt:lpstr>
      <vt:lpstr>GRACE: Framework and Benchmark for Compressed Communication</vt:lpstr>
      <vt:lpstr>Convergence Speed – Theory vs Practice</vt:lpstr>
      <vt:lpstr>Implementation</vt:lpstr>
      <vt:lpstr>API</vt:lpstr>
      <vt:lpstr>GRACE Example</vt:lpstr>
      <vt:lpstr>Comparison of 16 compressors</vt:lpstr>
      <vt:lpstr>Summary</vt:lpstr>
      <vt:lpstr>Questions?</vt:lpstr>
      <vt:lpstr>Hands-on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 Canini</dc:creator>
  <cp:lastModifiedBy>Chen-Yu Ho</cp:lastModifiedBy>
  <cp:revision>59</cp:revision>
  <dcterms:created xsi:type="dcterms:W3CDTF">2021-08-19T07:23:28Z</dcterms:created>
  <dcterms:modified xsi:type="dcterms:W3CDTF">2021-08-28T06:19:12Z</dcterms:modified>
</cp:coreProperties>
</file>

<file path=docProps/thumbnail.jpeg>
</file>